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in this presentation I will outline Green Pace’s security policy including our principals and standards, some threats or vulnerabilities we face, an the steps we should take to minimize these threats.</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Implementation opportunities for automation reside at multiple points in the Dev Spec Ops diagram. In the very first stage automation software will be used to parse libraries and check for known vulnerabilities. Have secure source libraries is important because it provides a solid foundation to add and create new components. Automation could also be used for creating builds for different specifications or security protocols that should be included in early builds.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While designing the system, automation will be implemented for things like unit tests and vulnerability scanning. Automation at this stage can reveal functionality errors as well as potential vulnerabilities or weaknesses in code development. This is also where quality assurance can be used to find bugs and validate the functionality of the system. During the build and design phases a compiler will be used to create the executable that manages the application. The compiler can also be configured to warn the developer of unsafe code and find potential vulnerabilities. </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 few of the problems include the potential cost of implementation and maintenance, and the extra work and expertise required by the developers. These problems can be solved by allocating more money to security and providing training for developers. Any type of security implemented will require direction and expertise, which would include hiring a team or contract another company to manage security. Providing better security now will make breaches less likely in the future. If security is left for the end, some vulnerabilities could be missed, and it will be even more difficult to implement security measures. This strategy could use more detail on testing methods and the extent that QA is involved with security. There are many vulnerabilities that could be caught at the testing phase like unhandled input and logic errors. Some of the risks of implementing security too fast include leaving systems out or compromising on certain aspects to make a deadline. This should be avoided when developing security because it is extremely important to the overall product. Prioritizing security will ensure a tight system and reduce the potential for breaches in the future.</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While this security policy covers many areas that could lead to potential vulnerabilities, there is always room for improvement and security upgrades. We want to implement security measures that would block most attacks while being able to alert the security team that an attack occurred. We should get a system in place that can detect which part of the overall system was attacked, in what way, and a classification of the severity of the attack. This will help improve security in the future if the system is kept up to date and new security features are added. The importance of competent security can be seen in the Aadhaar breach that occurred in January 2018. Attackers were able to steal personal information as well as credit information because of unsafe API protocols(Hill &amp; </a:t>
            </a:r>
            <a:r>
              <a:rPr lang="en-US" sz="1800" dirty="0" err="1">
                <a:effectLst/>
                <a:latin typeface="Calibri" panose="020F0502020204030204" pitchFamily="34" charset="0"/>
                <a:ea typeface="Calibri" panose="020F0502020204030204" pitchFamily="34" charset="0"/>
              </a:rPr>
              <a:t>Swinhoe</a:t>
            </a:r>
            <a:r>
              <a:rPr lang="en-US" sz="1800" dirty="0">
                <a:effectLst/>
                <a:latin typeface="Calibri" panose="020F0502020204030204" pitchFamily="34" charset="0"/>
                <a:ea typeface="Calibri" panose="020F0502020204030204" pitchFamily="34" charset="0"/>
              </a:rPr>
              <a:t>, 2022).</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One area of security that’s particularly hard to stop is when attackers manipulate employees or individuals with high level access. Human error is a common vulnerability that has been taken advantage of to attack a system. For example, Pegasus airlines left most of their sensitive data public when a cloud server was misconfigured by a developer, allowing attackers to steal data(</a:t>
            </a:r>
            <a:r>
              <a:rPr lang="en-US" sz="1800" dirty="0" err="1">
                <a:effectLst/>
                <a:latin typeface="Calibri" panose="020F0502020204030204" pitchFamily="34" charset="0"/>
                <a:ea typeface="Calibri" panose="020F0502020204030204" pitchFamily="34" charset="0"/>
              </a:rPr>
              <a:t>Pryimenko</a:t>
            </a:r>
            <a:r>
              <a:rPr lang="en-US" sz="1800" dirty="0">
                <a:effectLst/>
                <a:latin typeface="Calibri" panose="020F0502020204030204" pitchFamily="34" charset="0"/>
                <a:ea typeface="Calibri" panose="020F0502020204030204" pitchFamily="34" charset="0"/>
              </a:rPr>
              <a:t>, 2024). Training for employees is recommended to prevent attackers from capitalizing on human error, and a standard should be put in place to encourage employees to be on the lookout for phishing attacks and bad actors.</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2200"/>
              <a:buNone/>
            </a:pPr>
            <a:r>
              <a:rPr lang="en-US" sz="1800" dirty="0"/>
              <a:t>By implementing the security standards and principals we could significantly improve our security. Through vulnerability identification and automation, we can implement tools that make incorporating security easier while finding errors and vulnerabilities faster. While it may take time and money, it will protect the effectiveness and reputation of the product. A few standards that should be adopted to prevent future problems include thinking about security throughout the development lifecycle, Zero Trust, and never share credentials. Always thinking about security will improve the developer's ability to know where vulnerabilities could occur and provide solutions more efficiently. This will also encourage the developer to code defensively and think about how security should be implemented. The security system should adopt a policy of Zero Trust, assuming any user could be a potential attacker. This will improve the security of the system by reducing blind spots and improve its ability to find potential bad actors(</a:t>
            </a:r>
            <a:r>
              <a:rPr lang="en-US" sz="1800" dirty="0" err="1"/>
              <a:t>Jakkal</a:t>
            </a:r>
            <a:r>
              <a:rPr lang="en-US" sz="1800" dirty="0"/>
              <a:t>, 2023). An important employee standard to include is never sharing credentials or sensitive company information. An Agent ID article stated that according to IBM, nearly 20% of breaches occur due to unsafe employee credential policy. This makes it a common vector for attack and an area in which security should be prioritized(2020).</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security policy outlined in this presentation will encompass security requirements and suggestions throughout the development lifecycle. By incorporating redundant layers of security through best practices, our objective should be to maintain system integrity while monitoring and fixing security risks. We will leverage triple A defense techniques and outline common vulnerabilities and assess their threat levels.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threat matrix includes all the current issues we have tracked and organized into 4 distinct groups. Some may overlap due to their complexity, but overall, we have a list of likely and unlikely issues that differ in priority. High priority issues are be monitored and patched as soon as possible, while low priority issues are fixed depending on their threat level or severity. Likely issues include standard security threats that are likely, some can be prevented through best coding practices and automation. Unlikely issues are Security threats or vulnerabilities that are rare and may not be seen on a regular basis.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three most important principles include designing for security, practice defense in depth, and adhere to the principal of least privilege. While every principal should be followed, these 3 are the most important because they include ideas of implementing security early and include Zero trust as a best practice by incorporating least privilege.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These standards are listed in order of priority. Security is one of the most important things when creating a system that will handle sensitive data, so thinking about it from the beginning and utilizing defense in depth techniques is essential. Coding standards that were still important but are more concerned with development and functionality were prioritized less over ones favoring security.</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Encryption in Flight: Data in flight or transit will be secured using encryption implemented with best practices. Data transmission system will be monitored with redundant levels of security for suspicious activity. The system should require a device to be registered when transmitting sensitive data and make data protection a top priority.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Encryption at Rest: Data at rest will be secured with encryption in a location that prevents outside access. Users requesting access to data will require prior authentication and authorization. The data will be monitored by an automated system that can detect possible breaches of security.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Encryption in Use: Data in use should be kept as secure as possible. Data at this state is extremely vulnerable to attacks by a user, so every effort should be made to secure and encrypt this data and prevent vulnerabilities. The system should have redundant levels of security to prevent possible attacks.</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Authentication: Any user requesting access to the system must supply credentials. Credentials supplied by a user should always be checked with the most updated version in the system. Services like geo-location can also be implemented for further security. The highest level of access to the system should be limited to a very small number of users.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Authorization: Any user requesting an action from the system must have sufficient privileges to provide authorization. A user should not be able to access functionality for which they do not have authorization. Mutability of user privileges should only be available to the highest level of users.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Accounting: There should be a record kept of all actions that a user takes. This log should only be available to those with the required privileges and not editable. Actions should be monitored for suspicious activity.</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The vulnerability I wanted to test was maintaining the integrity of a pointer object that’s holding a collection of data. Objects that include a data structures that could result in exceptions should  be tested at their base class before being implemented to maintain system security and functionality.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In order to maintain the highest level of security, new objects or systems should undergo unit tests to ensure proper functionality. This time could also be utilized by running the code through an automated parser that can detect possible errors or vulnerabilities.</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Automation is important because it can help provide bug testing, vulnerability testing, and even be used to improve the process of creating builds or spinning up servers. I will describe where and how we could implement some helpful tools.</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dev.to/documatic/data-encryption-securing-data-at-rest-and-in-transit-with-" TargetMode="External"/><Relationship Id="rId3" Type="http://schemas.openxmlformats.org/officeDocument/2006/relationships/notesSlide" Target="../notesSlides/notesSlide14.xml"/><Relationship Id="rId7" Type="http://schemas.openxmlformats.org/officeDocument/2006/relationships/hyperlink" Target="https://www.ekransystem.com/en/blog/real-life-examples-insider-"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www.microsoft.com/en-us/security/blog/2023/02/27/5-reasons-to-adopt-a-zero-trust-security-" TargetMode="External"/><Relationship Id="rId5" Type="http://schemas.openxmlformats.org/officeDocument/2006/relationships/hyperlink" Target="https://www.csoonline.com/article/534628/the-biggest-data-breaches-of-the-21st-century.html" TargetMode="External"/><Relationship Id="rId4" Type="http://schemas.openxmlformats.org/officeDocument/2006/relationships/hyperlink" Target="https://www.idagent.com/blog/password-sharing-creates-data-breach-" TargetMode="Externa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Grant Sorenson</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7" name="Audio 26">
            <a:hlinkClick r:id="" action="ppaction://media"/>
            <a:extLst>
              <a:ext uri="{FF2B5EF4-FFF2-40B4-BE49-F238E27FC236}">
                <a16:creationId xmlns:a16="http://schemas.microsoft.com/office/drawing/2014/main" id="{15A7D988-425F-D0AA-421E-A33D5C67B6E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354"/>
    </mc:Choice>
    <mc:Fallback xmlns="">
      <p:transition spd="slow" advTm="12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3535-7B64-F9B6-FB31-5F41A01EB460}"/>
              </a:ext>
            </a:extLst>
          </p:cNvPr>
          <p:cNvSpPr>
            <a:spLocks noGrp="1"/>
          </p:cNvSpPr>
          <p:nvPr>
            <p:ph type="title"/>
          </p:nvPr>
        </p:nvSpPr>
        <p:spPr>
          <a:xfrm>
            <a:off x="2020824" y="764373"/>
            <a:ext cx="9485376" cy="1293028"/>
          </a:xfrm>
        </p:spPr>
        <p:txBody>
          <a:bodyPr/>
          <a:lstStyle/>
          <a:p>
            <a:r>
              <a:rPr lang="en-US" dirty="0"/>
              <a:t>Can objects be added to collection</a:t>
            </a:r>
          </a:p>
        </p:txBody>
      </p:sp>
      <p:sp>
        <p:nvSpPr>
          <p:cNvPr id="3" name="Text Placeholder 2">
            <a:extLst>
              <a:ext uri="{FF2B5EF4-FFF2-40B4-BE49-F238E27FC236}">
                <a16:creationId xmlns:a16="http://schemas.microsoft.com/office/drawing/2014/main" id="{E5EC1837-820A-40BF-4271-C4788A965C91}"/>
              </a:ext>
            </a:extLst>
          </p:cNvPr>
          <p:cNvSpPr>
            <a:spLocks noGrp="1"/>
          </p:cNvSpPr>
          <p:nvPr>
            <p:ph type="body" idx="1"/>
          </p:nvPr>
        </p:nvSpPr>
        <p:spPr>
          <a:xfrm>
            <a:off x="685800" y="2194560"/>
            <a:ext cx="5230368" cy="4024125"/>
          </a:xfrm>
        </p:spPr>
        <p:txBody>
          <a:bodyPr>
            <a:normAutofit/>
          </a:bodyPr>
          <a:lstStyle/>
          <a:p>
            <a:r>
              <a:rPr lang="en-US" dirty="0"/>
              <a:t>This test checks if objects can be successfully added to the data object collection. First we check to make sure collections is empty and contains no elements. We then add an element and ensure collection is not empty and contains one element.</a:t>
            </a:r>
          </a:p>
        </p:txBody>
      </p:sp>
      <p:pic>
        <p:nvPicPr>
          <p:cNvPr id="5" name="Picture 4">
            <a:extLst>
              <a:ext uri="{FF2B5EF4-FFF2-40B4-BE49-F238E27FC236}">
                <a16:creationId xmlns:a16="http://schemas.microsoft.com/office/drawing/2014/main" id="{CCCFB2F1-60BC-A9DF-D4FC-6A79E93FEB1D}"/>
              </a:ext>
            </a:extLst>
          </p:cNvPr>
          <p:cNvPicPr>
            <a:picLocks noChangeAspect="1"/>
          </p:cNvPicPr>
          <p:nvPr/>
        </p:nvPicPr>
        <p:blipFill>
          <a:blip r:embed="rId4"/>
          <a:stretch>
            <a:fillRect/>
          </a:stretch>
        </p:blipFill>
        <p:spPr>
          <a:xfrm>
            <a:off x="6763512" y="2194560"/>
            <a:ext cx="3467584" cy="2362530"/>
          </a:xfrm>
          <a:prstGeom prst="rect">
            <a:avLst/>
          </a:prstGeom>
        </p:spPr>
      </p:pic>
      <p:pic>
        <p:nvPicPr>
          <p:cNvPr id="7" name="Picture 6">
            <a:extLst>
              <a:ext uri="{FF2B5EF4-FFF2-40B4-BE49-F238E27FC236}">
                <a16:creationId xmlns:a16="http://schemas.microsoft.com/office/drawing/2014/main" id="{8615B8E3-9968-28E1-1F72-2A23BC817770}"/>
              </a:ext>
            </a:extLst>
          </p:cNvPr>
          <p:cNvPicPr>
            <a:picLocks noChangeAspect="1"/>
          </p:cNvPicPr>
          <p:nvPr/>
        </p:nvPicPr>
        <p:blipFill>
          <a:blip r:embed="rId5"/>
          <a:stretch>
            <a:fillRect/>
          </a:stretch>
        </p:blipFill>
        <p:spPr>
          <a:xfrm>
            <a:off x="6254498" y="5460847"/>
            <a:ext cx="4791744" cy="362001"/>
          </a:xfrm>
          <a:prstGeom prst="rect">
            <a:avLst/>
          </a:prstGeom>
        </p:spPr>
      </p:pic>
      <p:pic>
        <p:nvPicPr>
          <p:cNvPr id="16" name="Audio 15">
            <a:hlinkClick r:id="" action="ppaction://media"/>
            <a:extLst>
              <a:ext uri="{FF2B5EF4-FFF2-40B4-BE49-F238E27FC236}">
                <a16:creationId xmlns:a16="http://schemas.microsoft.com/office/drawing/2014/main" id="{342B14F5-C5A5-1EEE-A2F8-A6F9A01C2C0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9934188"/>
      </p:ext>
    </p:extLst>
  </p:cSld>
  <p:clrMapOvr>
    <a:masterClrMapping/>
  </p:clrMapOvr>
  <mc:AlternateContent xmlns:mc="http://schemas.openxmlformats.org/markup-compatibility/2006" xmlns:p14="http://schemas.microsoft.com/office/powerpoint/2010/main">
    <mc:Choice Requires="p14">
      <p:transition spd="slow" p14:dur="2000" advTm="14429"/>
    </mc:Choice>
    <mc:Fallback xmlns="">
      <p:transition spd="slow" advTm="14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DE8A-C9F0-91C0-B1DE-57AF7F6AB664}"/>
              </a:ext>
            </a:extLst>
          </p:cNvPr>
          <p:cNvSpPr>
            <a:spLocks noGrp="1"/>
          </p:cNvSpPr>
          <p:nvPr>
            <p:ph type="title"/>
          </p:nvPr>
        </p:nvSpPr>
        <p:spPr>
          <a:xfrm>
            <a:off x="2487168" y="764373"/>
            <a:ext cx="9019032" cy="1293028"/>
          </a:xfrm>
        </p:spPr>
        <p:txBody>
          <a:bodyPr/>
          <a:lstStyle/>
          <a:p>
            <a:r>
              <a:rPr lang="en-US" dirty="0"/>
              <a:t>Does </a:t>
            </a:r>
            <a:r>
              <a:rPr lang="en-US" dirty="0" err="1"/>
              <a:t>Popback</a:t>
            </a:r>
            <a:r>
              <a:rPr lang="en-US" dirty="0"/>
              <a:t>() remove element</a:t>
            </a:r>
          </a:p>
        </p:txBody>
      </p:sp>
      <p:sp>
        <p:nvSpPr>
          <p:cNvPr id="3" name="Text Placeholder 2">
            <a:extLst>
              <a:ext uri="{FF2B5EF4-FFF2-40B4-BE49-F238E27FC236}">
                <a16:creationId xmlns:a16="http://schemas.microsoft.com/office/drawing/2014/main" id="{965A957F-8695-FA3F-8D38-22E04A587A83}"/>
              </a:ext>
            </a:extLst>
          </p:cNvPr>
          <p:cNvSpPr>
            <a:spLocks noGrp="1"/>
          </p:cNvSpPr>
          <p:nvPr>
            <p:ph type="body" idx="1"/>
          </p:nvPr>
        </p:nvSpPr>
        <p:spPr>
          <a:xfrm>
            <a:off x="685800" y="2194560"/>
            <a:ext cx="4526280" cy="4024125"/>
          </a:xfrm>
        </p:spPr>
        <p:txBody>
          <a:bodyPr/>
          <a:lstStyle/>
          <a:p>
            <a:r>
              <a:rPr lang="en-US" dirty="0"/>
              <a:t>This test checks to see if the function </a:t>
            </a:r>
            <a:r>
              <a:rPr lang="en-US" dirty="0" err="1"/>
              <a:t>pop_back</a:t>
            </a:r>
            <a:r>
              <a:rPr lang="en-US" dirty="0"/>
              <a:t>() removes an element from the collection. Elements are added to collection, the size is verified, and then we call </a:t>
            </a:r>
            <a:r>
              <a:rPr lang="en-US" dirty="0" err="1"/>
              <a:t>pop_back</a:t>
            </a:r>
            <a:r>
              <a:rPr lang="en-US" dirty="0"/>
              <a:t>() and ensure the size is not equal to the originals.</a:t>
            </a:r>
          </a:p>
        </p:txBody>
      </p:sp>
      <p:pic>
        <p:nvPicPr>
          <p:cNvPr id="5" name="Picture 4">
            <a:extLst>
              <a:ext uri="{FF2B5EF4-FFF2-40B4-BE49-F238E27FC236}">
                <a16:creationId xmlns:a16="http://schemas.microsoft.com/office/drawing/2014/main" id="{5C261A62-5702-9C2A-4976-C6A5B83FC493}"/>
              </a:ext>
            </a:extLst>
          </p:cNvPr>
          <p:cNvPicPr>
            <a:picLocks noChangeAspect="1"/>
          </p:cNvPicPr>
          <p:nvPr/>
        </p:nvPicPr>
        <p:blipFill>
          <a:blip r:embed="rId4"/>
          <a:stretch>
            <a:fillRect/>
          </a:stretch>
        </p:blipFill>
        <p:spPr>
          <a:xfrm>
            <a:off x="6300258" y="2413123"/>
            <a:ext cx="4858428" cy="1867161"/>
          </a:xfrm>
          <a:prstGeom prst="rect">
            <a:avLst/>
          </a:prstGeom>
        </p:spPr>
      </p:pic>
      <p:pic>
        <p:nvPicPr>
          <p:cNvPr id="7" name="Picture 6">
            <a:extLst>
              <a:ext uri="{FF2B5EF4-FFF2-40B4-BE49-F238E27FC236}">
                <a16:creationId xmlns:a16="http://schemas.microsoft.com/office/drawing/2014/main" id="{3C23B417-A745-ED86-1E9A-78721168B7CF}"/>
              </a:ext>
            </a:extLst>
          </p:cNvPr>
          <p:cNvPicPr>
            <a:picLocks noChangeAspect="1"/>
          </p:cNvPicPr>
          <p:nvPr/>
        </p:nvPicPr>
        <p:blipFill>
          <a:blip r:embed="rId5"/>
          <a:stretch>
            <a:fillRect/>
          </a:stretch>
        </p:blipFill>
        <p:spPr>
          <a:xfrm>
            <a:off x="6300258" y="5163970"/>
            <a:ext cx="4934639" cy="1486107"/>
          </a:xfrm>
          <a:prstGeom prst="rect">
            <a:avLst/>
          </a:prstGeom>
        </p:spPr>
      </p:pic>
      <p:pic>
        <p:nvPicPr>
          <p:cNvPr id="8" name="Audio 7">
            <a:hlinkClick r:id="" action="ppaction://media"/>
            <a:extLst>
              <a:ext uri="{FF2B5EF4-FFF2-40B4-BE49-F238E27FC236}">
                <a16:creationId xmlns:a16="http://schemas.microsoft.com/office/drawing/2014/main" id="{3C50819D-0BD7-6B82-19D0-5E7CD030DDD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796267"/>
      </p:ext>
    </p:extLst>
  </p:cSld>
  <p:clrMapOvr>
    <a:masterClrMapping/>
  </p:clrMapOvr>
  <mc:AlternateContent xmlns:mc="http://schemas.openxmlformats.org/markup-compatibility/2006" xmlns:p14="http://schemas.microsoft.com/office/powerpoint/2010/main">
    <mc:Choice Requires="p14">
      <p:transition spd="slow" p14:dur="2000" advTm="12003"/>
    </mc:Choice>
    <mc:Fallback xmlns="">
      <p:transition spd="slow" advTm="12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FC05-4C13-3B9D-C970-90C7EE033929}"/>
              </a:ext>
            </a:extLst>
          </p:cNvPr>
          <p:cNvSpPr>
            <a:spLocks noGrp="1"/>
          </p:cNvSpPr>
          <p:nvPr>
            <p:ph type="title"/>
          </p:nvPr>
        </p:nvSpPr>
        <p:spPr/>
        <p:txBody>
          <a:bodyPr/>
          <a:lstStyle/>
          <a:p>
            <a:r>
              <a:rPr lang="en-US" dirty="0"/>
              <a:t>Can array be zeroed</a:t>
            </a:r>
          </a:p>
        </p:txBody>
      </p:sp>
      <p:sp>
        <p:nvSpPr>
          <p:cNvPr id="3" name="Text Placeholder 2">
            <a:extLst>
              <a:ext uri="{FF2B5EF4-FFF2-40B4-BE49-F238E27FC236}">
                <a16:creationId xmlns:a16="http://schemas.microsoft.com/office/drawing/2014/main" id="{C93334EF-8753-87FF-391D-793A3C803AB9}"/>
              </a:ext>
            </a:extLst>
          </p:cNvPr>
          <p:cNvSpPr>
            <a:spLocks noGrp="1"/>
          </p:cNvSpPr>
          <p:nvPr>
            <p:ph type="body" idx="1"/>
          </p:nvPr>
        </p:nvSpPr>
        <p:spPr>
          <a:xfrm>
            <a:off x="685800" y="2194560"/>
            <a:ext cx="4915586" cy="4024125"/>
          </a:xfrm>
        </p:spPr>
        <p:txBody>
          <a:bodyPr/>
          <a:lstStyle/>
          <a:p>
            <a:r>
              <a:rPr lang="en-US" dirty="0"/>
              <a:t>This test ensures the data object can be zeroed out and reset. First we check to make sure the array is empty. Then we add an entry, and resize the array to 0. We then verify the entry has been removed and the size of the collection is 0.</a:t>
            </a:r>
          </a:p>
        </p:txBody>
      </p:sp>
      <p:pic>
        <p:nvPicPr>
          <p:cNvPr id="5" name="Picture 4">
            <a:extLst>
              <a:ext uri="{FF2B5EF4-FFF2-40B4-BE49-F238E27FC236}">
                <a16:creationId xmlns:a16="http://schemas.microsoft.com/office/drawing/2014/main" id="{E4D7CD32-CBEB-2BE9-B6A6-8226BD3FE73C}"/>
              </a:ext>
            </a:extLst>
          </p:cNvPr>
          <p:cNvPicPr>
            <a:picLocks noChangeAspect="1"/>
          </p:cNvPicPr>
          <p:nvPr/>
        </p:nvPicPr>
        <p:blipFill>
          <a:blip r:embed="rId4"/>
          <a:stretch>
            <a:fillRect/>
          </a:stretch>
        </p:blipFill>
        <p:spPr>
          <a:xfrm>
            <a:off x="6019192" y="2604972"/>
            <a:ext cx="4915586" cy="1648055"/>
          </a:xfrm>
          <a:prstGeom prst="rect">
            <a:avLst/>
          </a:prstGeom>
        </p:spPr>
      </p:pic>
      <p:pic>
        <p:nvPicPr>
          <p:cNvPr id="7" name="Picture 6">
            <a:extLst>
              <a:ext uri="{FF2B5EF4-FFF2-40B4-BE49-F238E27FC236}">
                <a16:creationId xmlns:a16="http://schemas.microsoft.com/office/drawing/2014/main" id="{1E2DADF6-C0AB-615A-AFDF-2364E2CD62BF}"/>
              </a:ext>
            </a:extLst>
          </p:cNvPr>
          <p:cNvPicPr>
            <a:picLocks noChangeAspect="1"/>
          </p:cNvPicPr>
          <p:nvPr/>
        </p:nvPicPr>
        <p:blipFill>
          <a:blip r:embed="rId5"/>
          <a:stretch>
            <a:fillRect/>
          </a:stretch>
        </p:blipFill>
        <p:spPr>
          <a:xfrm>
            <a:off x="6019192" y="5140420"/>
            <a:ext cx="5220429" cy="2343477"/>
          </a:xfrm>
          <a:prstGeom prst="rect">
            <a:avLst/>
          </a:prstGeom>
        </p:spPr>
      </p:pic>
      <p:pic>
        <p:nvPicPr>
          <p:cNvPr id="12" name="Audio 11">
            <a:hlinkClick r:id="" action="ppaction://media"/>
            <a:extLst>
              <a:ext uri="{FF2B5EF4-FFF2-40B4-BE49-F238E27FC236}">
                <a16:creationId xmlns:a16="http://schemas.microsoft.com/office/drawing/2014/main" id="{728B26FF-E099-6E58-8DBB-48C6FBCB857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71724903"/>
      </p:ext>
    </p:extLst>
  </p:cSld>
  <p:clrMapOvr>
    <a:masterClrMapping/>
  </p:clrMapOvr>
  <mc:AlternateContent xmlns:mc="http://schemas.openxmlformats.org/markup-compatibility/2006" xmlns:p14="http://schemas.microsoft.com/office/powerpoint/2010/main">
    <mc:Choice Requires="p14">
      <p:transition spd="slow" p14:dur="2000" advTm="13816"/>
    </mc:Choice>
    <mc:Fallback xmlns="">
      <p:transition spd="slow" advTm="13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322A-A7E7-02D8-B5DD-1FF477D8A627}"/>
              </a:ext>
            </a:extLst>
          </p:cNvPr>
          <p:cNvSpPr>
            <a:spLocks noGrp="1"/>
          </p:cNvSpPr>
          <p:nvPr>
            <p:ph type="title"/>
          </p:nvPr>
        </p:nvSpPr>
        <p:spPr/>
        <p:txBody>
          <a:bodyPr/>
          <a:lstStyle/>
          <a:p>
            <a:r>
              <a:rPr lang="en-US" dirty="0"/>
              <a:t>Is index out of bounds thrown properly</a:t>
            </a:r>
          </a:p>
        </p:txBody>
      </p:sp>
      <p:sp>
        <p:nvSpPr>
          <p:cNvPr id="3" name="Text Placeholder 2">
            <a:extLst>
              <a:ext uri="{FF2B5EF4-FFF2-40B4-BE49-F238E27FC236}">
                <a16:creationId xmlns:a16="http://schemas.microsoft.com/office/drawing/2014/main" id="{DA79AFBF-67E3-8A9E-451F-7A2C9FEAA2BA}"/>
              </a:ext>
            </a:extLst>
          </p:cNvPr>
          <p:cNvSpPr>
            <a:spLocks noGrp="1"/>
          </p:cNvSpPr>
          <p:nvPr>
            <p:ph type="body" idx="1"/>
          </p:nvPr>
        </p:nvSpPr>
        <p:spPr>
          <a:xfrm>
            <a:off x="685800" y="2194560"/>
            <a:ext cx="4324739" cy="4024125"/>
          </a:xfrm>
        </p:spPr>
        <p:txBody>
          <a:bodyPr/>
          <a:lstStyle/>
          <a:p>
            <a:r>
              <a:rPr lang="en-US" dirty="0"/>
              <a:t>This test checks if the collection can properly throw an </a:t>
            </a:r>
            <a:r>
              <a:rPr lang="en-US" dirty="0" err="1"/>
              <a:t>IndexOutOfBounds</a:t>
            </a:r>
            <a:r>
              <a:rPr lang="en-US" dirty="0"/>
              <a:t> exception by accessing an invalid index. We first assert the collection in empty, then we add entries and  verify the size. Then we attempt to access an invalid index which should throw an exception.</a:t>
            </a:r>
          </a:p>
        </p:txBody>
      </p:sp>
      <p:pic>
        <p:nvPicPr>
          <p:cNvPr id="5" name="Picture 4">
            <a:extLst>
              <a:ext uri="{FF2B5EF4-FFF2-40B4-BE49-F238E27FC236}">
                <a16:creationId xmlns:a16="http://schemas.microsoft.com/office/drawing/2014/main" id="{41D41C25-48BF-D40F-11C9-FF26307D942D}"/>
              </a:ext>
            </a:extLst>
          </p:cNvPr>
          <p:cNvPicPr>
            <a:picLocks noChangeAspect="1"/>
          </p:cNvPicPr>
          <p:nvPr/>
        </p:nvPicPr>
        <p:blipFill>
          <a:blip r:embed="rId4"/>
          <a:stretch>
            <a:fillRect/>
          </a:stretch>
        </p:blipFill>
        <p:spPr>
          <a:xfrm>
            <a:off x="5118059" y="2362051"/>
            <a:ext cx="6639852" cy="1066949"/>
          </a:xfrm>
          <a:prstGeom prst="rect">
            <a:avLst/>
          </a:prstGeom>
        </p:spPr>
      </p:pic>
      <p:pic>
        <p:nvPicPr>
          <p:cNvPr id="7" name="Picture 6">
            <a:extLst>
              <a:ext uri="{FF2B5EF4-FFF2-40B4-BE49-F238E27FC236}">
                <a16:creationId xmlns:a16="http://schemas.microsoft.com/office/drawing/2014/main" id="{498EDAEB-14A5-140D-E945-913BDAA0F4DF}"/>
              </a:ext>
            </a:extLst>
          </p:cNvPr>
          <p:cNvPicPr>
            <a:picLocks noChangeAspect="1"/>
          </p:cNvPicPr>
          <p:nvPr/>
        </p:nvPicPr>
        <p:blipFill>
          <a:blip r:embed="rId5"/>
          <a:stretch>
            <a:fillRect/>
          </a:stretch>
        </p:blipFill>
        <p:spPr>
          <a:xfrm>
            <a:off x="5287638" y="4726804"/>
            <a:ext cx="5572903" cy="371527"/>
          </a:xfrm>
          <a:prstGeom prst="rect">
            <a:avLst/>
          </a:prstGeom>
        </p:spPr>
      </p:pic>
      <p:pic>
        <p:nvPicPr>
          <p:cNvPr id="12" name="Audio 11">
            <a:hlinkClick r:id="" action="ppaction://media"/>
            <a:extLst>
              <a:ext uri="{FF2B5EF4-FFF2-40B4-BE49-F238E27FC236}">
                <a16:creationId xmlns:a16="http://schemas.microsoft.com/office/drawing/2014/main" id="{63AE13AD-3166-49A2-3D35-F033126C5F5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3021551"/>
      </p:ext>
    </p:extLst>
  </p:cSld>
  <p:clrMapOvr>
    <a:masterClrMapping/>
  </p:clrMapOvr>
  <mc:AlternateContent xmlns:mc="http://schemas.openxmlformats.org/markup-compatibility/2006" xmlns:p14="http://schemas.microsoft.com/office/powerpoint/2010/main">
    <mc:Choice Requires="p14">
      <p:transition spd="slow" p14:dur="2000" advTm="16173"/>
    </mc:Choice>
    <mc:Fallback xmlns="">
      <p:transition spd="slow" advTm="16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848210" y="2031710"/>
            <a:ext cx="10060582" cy="3847882"/>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826F84DB-DBD5-A72B-93A6-D5E2692F06AD}"/>
              </a:ext>
            </a:extLst>
          </p:cNvPr>
          <p:cNvSpPr txBox="1"/>
          <p:nvPr/>
        </p:nvSpPr>
        <p:spPr>
          <a:xfrm>
            <a:off x="1324334" y="2171622"/>
            <a:ext cx="9584458" cy="369332"/>
          </a:xfrm>
          <a:prstGeom prst="rect">
            <a:avLst/>
          </a:prstGeom>
          <a:noFill/>
        </p:spPr>
        <p:txBody>
          <a:bodyPr wrap="square" rtlCol="0">
            <a:spAutoFit/>
          </a:bodyPr>
          <a:lstStyle/>
          <a:p>
            <a:r>
              <a:rPr lang="en-US" sz="1800" dirty="0">
                <a:solidFill>
                  <a:schemeClr val="bg1"/>
                </a:solidFill>
              </a:rPr>
              <a:t>	</a:t>
            </a:r>
          </a:p>
        </p:txBody>
      </p:sp>
      <p:pic>
        <p:nvPicPr>
          <p:cNvPr id="19" name="Audio 18">
            <a:hlinkClick r:id="" action="ppaction://media"/>
            <a:extLst>
              <a:ext uri="{FF2B5EF4-FFF2-40B4-BE49-F238E27FC236}">
                <a16:creationId xmlns:a16="http://schemas.microsoft.com/office/drawing/2014/main" id="{1F04E5C9-20DE-2DBF-6177-9CA3074E51C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812"/>
    </mc:Choice>
    <mc:Fallback xmlns="">
      <p:transition spd="slow" advTm="13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457200" lvl="1" indent="0" algn="l" rtl="0">
              <a:lnSpc>
                <a:spcPct val="90000"/>
              </a:lnSpc>
              <a:spcBef>
                <a:spcPts val="0"/>
              </a:spcBef>
              <a:spcAft>
                <a:spcPts val="0"/>
              </a:spcAft>
              <a:buClr>
                <a:schemeClr val="lt1"/>
              </a:buClr>
              <a:buSzPts val="2000"/>
              <a:buNone/>
            </a:pPr>
            <a:endParaRPr sz="1600" dirty="0"/>
          </a:p>
          <a:p>
            <a:pPr marL="114300" indent="0">
              <a:buNone/>
            </a:pPr>
            <a:r>
              <a:rPr lang="en-US" sz="2000" dirty="0">
                <a:solidFill>
                  <a:schemeClr val="bg1"/>
                </a:solidFill>
              </a:rPr>
              <a:t>	Implementation opportunities for automation reside at multiple points in the Dev Spec Ops diagram. In the very first stage automation software will be used to parse libraries and check for known vulnerabilities. Have secure source libraries is important because it provides a solid foundation to add and create new components. Automation could also be used for creating builds for different specifications or security protocols that should be included in early builds. </a:t>
            </a:r>
          </a:p>
          <a:p>
            <a:pPr marL="114300" indent="0">
              <a:buNone/>
            </a:pPr>
            <a:endParaRPr lang="en-US" sz="2000" dirty="0">
              <a:solidFill>
                <a:schemeClr val="bg1"/>
              </a:solidFill>
            </a:endParaRPr>
          </a:p>
          <a:p>
            <a:pPr marL="114300" indent="0">
              <a:buNone/>
            </a:pPr>
            <a:r>
              <a:rPr lang="en-US" sz="2000" dirty="0">
                <a:solidFill>
                  <a:schemeClr val="bg1"/>
                </a:solidFill>
              </a:rPr>
              <a:t>	While designing the system, automation will be implemented for things like unit tests and vulnerability scanning. Automation at this stage can reveal functionality errors as well as potential vulnerabilities or weaknesses in code development. This is also where quality assurance can be used to find bugs and validate the functionality of the system. During the build and design phases a compiler will be used to create the executable that manages the application. The compiler can also be configured to warn the developer of unsafe code and find potential vulnerabilities. </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4B16058C-D6EF-63DD-2E9B-D70C0D0FE5F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3059"/>
    </mc:Choice>
    <mc:Fallback xmlns="">
      <p:transition spd="slow" advTm="53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000"/>
            </a:pPr>
            <a:r>
              <a:rPr lang="en-US" sz="2000" dirty="0"/>
              <a:t>Allocating more money to security and providing training for developers</a:t>
            </a:r>
          </a:p>
          <a:p>
            <a:pPr marL="800100" lvl="1">
              <a:spcBef>
                <a:spcPts val="0"/>
              </a:spcBef>
              <a:buSzPts val="2000"/>
            </a:pPr>
            <a:r>
              <a:rPr lang="en-US" sz="1800" dirty="0"/>
              <a:t>Potential cost of implementation and maintenance </a:t>
            </a:r>
          </a:p>
          <a:p>
            <a:pPr marL="800100" lvl="1">
              <a:spcBef>
                <a:spcPts val="0"/>
              </a:spcBef>
              <a:buSzPts val="2000"/>
            </a:pPr>
            <a:r>
              <a:rPr lang="en-US" sz="1800" dirty="0"/>
              <a:t>Extra work and expertise required by the developers</a:t>
            </a:r>
          </a:p>
          <a:p>
            <a:pPr marL="800100" lvl="1">
              <a:spcBef>
                <a:spcPts val="0"/>
              </a:spcBef>
              <a:buSzPts val="2000"/>
            </a:pPr>
            <a:r>
              <a:rPr lang="en-US" sz="1800" dirty="0"/>
              <a:t>Hiring a team or contract another company to manage security</a:t>
            </a:r>
          </a:p>
          <a:p>
            <a:pPr marL="342900">
              <a:spcBef>
                <a:spcPts val="0"/>
              </a:spcBef>
              <a:buSzPts val="2000"/>
            </a:pPr>
            <a:r>
              <a:rPr lang="en-US" sz="2000" dirty="0"/>
              <a:t>Breaches less likely in the future</a:t>
            </a:r>
          </a:p>
          <a:p>
            <a:pPr marL="342900">
              <a:spcBef>
                <a:spcPts val="0"/>
              </a:spcBef>
              <a:buSzPts val="2000"/>
            </a:pPr>
            <a:r>
              <a:rPr lang="en-US" sz="2000" dirty="0"/>
              <a:t>More detail on testing methods and the extent that QA is involved with security</a:t>
            </a:r>
          </a:p>
          <a:p>
            <a:pPr marL="800100" lvl="1">
              <a:spcBef>
                <a:spcPts val="0"/>
              </a:spcBef>
              <a:buSzPts val="2000"/>
            </a:pPr>
            <a:r>
              <a:rPr lang="en-US" sz="1800" dirty="0"/>
              <a:t>Many vulnerabilities that could be caught at the testing phase</a:t>
            </a:r>
          </a:p>
          <a:p>
            <a:pPr marL="342900">
              <a:spcBef>
                <a:spcPts val="0"/>
              </a:spcBef>
              <a:buSzPts val="2000"/>
            </a:pPr>
            <a:r>
              <a:rPr lang="en-US" sz="2000" dirty="0"/>
              <a:t>risks of implementing security too fast </a:t>
            </a:r>
          </a:p>
          <a:p>
            <a:pPr marL="800100" lvl="1">
              <a:spcBef>
                <a:spcPts val="0"/>
              </a:spcBef>
              <a:buSzPts val="2000"/>
            </a:pPr>
            <a:r>
              <a:rPr lang="en-US" sz="1800" dirty="0"/>
              <a:t>leaving systems out</a:t>
            </a:r>
          </a:p>
          <a:p>
            <a:pPr marL="800100" lvl="1">
              <a:spcBef>
                <a:spcPts val="0"/>
              </a:spcBef>
              <a:buSzPts val="2000"/>
            </a:pPr>
            <a:r>
              <a:rPr lang="en-US" sz="1800" dirty="0"/>
              <a:t>compromising on certain aspects to make a deadline</a:t>
            </a:r>
          </a:p>
          <a:p>
            <a:pPr marL="342900">
              <a:spcBef>
                <a:spcPts val="0"/>
              </a:spcBef>
              <a:buSzPts val="2000"/>
            </a:pPr>
            <a:r>
              <a:rPr lang="en-US" sz="2000" dirty="0"/>
              <a:t>This should be avoided when developing security because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70F1A03-E25A-87A3-81D0-26EFF4ACE4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2797"/>
    </mc:Choice>
    <mc:Fallback xmlns="">
      <p:transition spd="slow" advTm="62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200150" lvl="2" indent="-285750">
              <a:spcBef>
                <a:spcPts val="0"/>
              </a:spcBef>
            </a:pPr>
            <a:r>
              <a:rPr lang="en-US" dirty="0"/>
              <a:t>implement security measures that would block most attacks while being able to alert the security team that an attack occurred</a:t>
            </a:r>
          </a:p>
          <a:p>
            <a:pPr marL="1200150" lvl="2" indent="-285750">
              <a:spcBef>
                <a:spcPts val="0"/>
              </a:spcBef>
            </a:pPr>
            <a:r>
              <a:rPr lang="en-US" dirty="0"/>
              <a:t>detect which part of the overall system was attacked, in what way, and a classification of the severity of the attack</a:t>
            </a:r>
          </a:p>
          <a:p>
            <a:pPr marL="914400" lvl="2" indent="0" algn="l" rtl="0">
              <a:lnSpc>
                <a:spcPct val="90000"/>
              </a:lnSpc>
              <a:spcBef>
                <a:spcPts val="0"/>
              </a:spcBef>
              <a:spcAft>
                <a:spcPts val="0"/>
              </a:spcAft>
              <a:buClr>
                <a:schemeClr val="lt1"/>
              </a:buClr>
              <a:buSzPts val="1800"/>
              <a:buNone/>
            </a:pPr>
            <a:endParaRPr lang="en-US" dirty="0"/>
          </a:p>
          <a:p>
            <a:pPr marL="914400" lvl="2" indent="0" algn="l" rtl="0">
              <a:lnSpc>
                <a:spcPct val="90000"/>
              </a:lnSpc>
              <a:spcBef>
                <a:spcPts val="0"/>
              </a:spcBef>
              <a:spcAft>
                <a:spcPts val="0"/>
              </a:spcAft>
              <a:buClr>
                <a:schemeClr val="lt1"/>
              </a:buClr>
              <a:buSzPts val="1800"/>
              <a:buNone/>
            </a:pPr>
            <a:r>
              <a:rPr lang="en-US" dirty="0"/>
              <a:t>The importance of competent security can be seen in the Aadhaar breach that occurred in January 2018. Attackers were able to steal personal information as well as credit information because of unsafe API protocols(Hill &amp; </a:t>
            </a:r>
            <a:r>
              <a:rPr lang="en-US" dirty="0" err="1"/>
              <a:t>Swinhoe</a:t>
            </a:r>
            <a:r>
              <a:rPr lang="en-US" dirty="0"/>
              <a:t>, 2022).</a:t>
            </a:r>
          </a:p>
          <a:p>
            <a:pPr marL="1143000" lvl="2" indent="-228600" algn="l" rtl="0">
              <a:lnSpc>
                <a:spcPct val="90000"/>
              </a:lnSpc>
              <a:spcBef>
                <a:spcPts val="0"/>
              </a:spcBef>
              <a:spcAft>
                <a:spcPts val="0"/>
              </a:spcAft>
              <a:buClr>
                <a:schemeClr val="lt1"/>
              </a:buClr>
              <a:buSzPts val="1800"/>
              <a:buChar char="•"/>
            </a:pPr>
            <a:endParaRPr lang="en-US" dirty="0"/>
          </a:p>
          <a:p>
            <a:pPr marL="1200150" lvl="2" indent="-285750">
              <a:spcBef>
                <a:spcPts val="0"/>
              </a:spcBef>
            </a:pPr>
            <a:r>
              <a:rPr lang="en-US" dirty="0"/>
              <a:t>Human error</a:t>
            </a:r>
          </a:p>
          <a:p>
            <a:pPr marL="1657350" lvl="3" indent="-285750">
              <a:spcBef>
                <a:spcPts val="0"/>
              </a:spcBef>
            </a:pPr>
            <a:r>
              <a:rPr lang="en-US" dirty="0"/>
              <a:t>attackers manipulate employees or individuals with system access. </a:t>
            </a:r>
          </a:p>
          <a:p>
            <a:pPr marL="1657350" lvl="3" indent="-285750">
              <a:spcBef>
                <a:spcPts val="0"/>
              </a:spcBef>
            </a:pPr>
            <a:r>
              <a:rPr lang="en-US" dirty="0"/>
              <a:t>common vulnerability that has been taken advantage of to attack a system. </a:t>
            </a:r>
          </a:p>
          <a:p>
            <a:pPr marL="1657350" lvl="3" indent="-285750">
              <a:spcBef>
                <a:spcPts val="0"/>
              </a:spcBef>
            </a:pPr>
            <a:r>
              <a:rPr lang="en-US" dirty="0"/>
              <a:t>Pegasus airlines(</a:t>
            </a:r>
            <a:r>
              <a:rPr lang="en-US" dirty="0" err="1"/>
              <a:t>Pryimenko</a:t>
            </a:r>
            <a:r>
              <a:rPr lang="en-US" dirty="0"/>
              <a:t>, 2024)</a:t>
            </a:r>
          </a:p>
          <a:p>
            <a:pPr marL="1200150" lvl="2" indent="-285750">
              <a:spcBef>
                <a:spcPts val="0"/>
              </a:spcBef>
            </a:pPr>
            <a:r>
              <a:rPr lang="en-US" dirty="0"/>
              <a:t>Training for employees is recommended </a:t>
            </a:r>
          </a:p>
          <a:p>
            <a:pPr marL="1200150" lvl="2" indent="-285750">
              <a:spcBef>
                <a:spcPts val="0"/>
              </a:spcBef>
            </a:pPr>
            <a:r>
              <a:rPr lang="en-US" dirty="0"/>
              <a:t>encourage employees to be on the lookout for phishing attacks and bad actors.</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1031A9FC-39A4-DEE6-8A19-D6D3CB6B592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2304"/>
    </mc:Choice>
    <mc:Fallback xmlns="">
      <p:transition spd="slow" advTm="72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39696"/>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endParaRPr lang="en-US" sz="1800" dirty="0"/>
          </a:p>
          <a:p>
            <a:pPr marL="285750" indent="-285750">
              <a:spcBef>
                <a:spcPts val="0"/>
              </a:spcBef>
              <a:buSzPts val="2200"/>
            </a:pPr>
            <a:r>
              <a:rPr lang="en-US" sz="1800" dirty="0"/>
              <a:t>Implementing the security standards and principals</a:t>
            </a:r>
          </a:p>
          <a:p>
            <a:pPr marL="0" indent="0">
              <a:spcBef>
                <a:spcPts val="0"/>
              </a:spcBef>
              <a:buSzPts val="2200"/>
              <a:buNone/>
            </a:pPr>
            <a:endParaRPr lang="en-US" sz="1800" dirty="0"/>
          </a:p>
          <a:p>
            <a:pPr marL="285750" indent="-285750">
              <a:spcBef>
                <a:spcPts val="0"/>
              </a:spcBef>
              <a:buSzPts val="2200"/>
            </a:pPr>
            <a:r>
              <a:rPr lang="en-US" sz="1800" dirty="0"/>
              <a:t>Vulnerability identification and automation.</a:t>
            </a:r>
          </a:p>
          <a:p>
            <a:pPr marL="0" indent="0">
              <a:spcBef>
                <a:spcPts val="0"/>
              </a:spcBef>
              <a:buSzPts val="2200"/>
              <a:buNone/>
            </a:pPr>
            <a:endParaRPr lang="en-US" sz="1800" dirty="0"/>
          </a:p>
          <a:p>
            <a:pPr marL="285750" indent="-285750">
              <a:spcBef>
                <a:spcPts val="0"/>
              </a:spcBef>
              <a:buSzPts val="2200"/>
            </a:pPr>
            <a:r>
              <a:rPr lang="en-US" sz="1800" dirty="0"/>
              <a:t>Time and money</a:t>
            </a:r>
          </a:p>
          <a:p>
            <a:pPr marL="0" indent="0">
              <a:spcBef>
                <a:spcPts val="0"/>
              </a:spcBef>
              <a:buSzPts val="2200"/>
              <a:buNone/>
            </a:pPr>
            <a:endParaRPr lang="en-US" sz="1800" dirty="0"/>
          </a:p>
          <a:p>
            <a:pPr marL="285750" indent="-285750">
              <a:spcBef>
                <a:spcPts val="0"/>
              </a:spcBef>
              <a:buSzPts val="2200"/>
            </a:pPr>
            <a:r>
              <a:rPr lang="en-US" sz="1800" dirty="0"/>
              <a:t>Protect the effectiveness and reputation of the product</a:t>
            </a:r>
          </a:p>
          <a:p>
            <a:pPr marL="0" indent="0">
              <a:spcBef>
                <a:spcPts val="0"/>
              </a:spcBef>
              <a:buSzPts val="2200"/>
              <a:buNone/>
            </a:pPr>
            <a:endParaRPr lang="en-US" sz="1800" dirty="0"/>
          </a:p>
          <a:p>
            <a:pPr marL="285750" indent="-285750">
              <a:spcBef>
                <a:spcPts val="0"/>
              </a:spcBef>
              <a:buSzPts val="2200"/>
            </a:pPr>
            <a:r>
              <a:rPr lang="en-US" sz="1800" dirty="0"/>
              <a:t>Thinking about security throughout the development lifecycle</a:t>
            </a:r>
          </a:p>
          <a:p>
            <a:pPr marL="742950" lvl="1" indent="-285750">
              <a:spcBef>
                <a:spcPts val="0"/>
              </a:spcBef>
              <a:buSzPts val="2200"/>
            </a:pPr>
            <a:r>
              <a:rPr lang="en-US" sz="1600" dirty="0"/>
              <a:t>Improve the developer's ability to know where vulnerabilities could occur	</a:t>
            </a:r>
          </a:p>
          <a:p>
            <a:pPr marL="285750" indent="-285750">
              <a:spcBef>
                <a:spcPts val="0"/>
              </a:spcBef>
              <a:buSzPts val="2200"/>
            </a:pPr>
            <a:r>
              <a:rPr lang="en-US" sz="1800" dirty="0"/>
              <a:t>Zero Trust</a:t>
            </a:r>
          </a:p>
          <a:p>
            <a:pPr marL="742950" lvl="1" indent="-285750">
              <a:spcBef>
                <a:spcPts val="0"/>
              </a:spcBef>
              <a:buSzPts val="2200"/>
            </a:pPr>
            <a:r>
              <a:rPr lang="en-US" sz="1600" dirty="0"/>
              <a:t>Reducing blind spots and improve its ability to find potential bad actors</a:t>
            </a:r>
          </a:p>
          <a:p>
            <a:pPr marL="285750" indent="-285750">
              <a:spcBef>
                <a:spcPts val="0"/>
              </a:spcBef>
              <a:buSzPts val="2200"/>
            </a:pPr>
            <a:r>
              <a:rPr lang="en-US" sz="1800" dirty="0"/>
              <a:t>Never share credentials</a:t>
            </a:r>
          </a:p>
          <a:p>
            <a:pPr marL="742950" lvl="1" indent="-285750">
              <a:spcBef>
                <a:spcPts val="0"/>
              </a:spcBef>
              <a:buSzPts val="2200"/>
            </a:pPr>
            <a:r>
              <a:rPr lang="en-US" sz="1600" dirty="0"/>
              <a:t>Common vector for attack</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60968B5D-8010-144D-8AD1-0B9F37A506B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0284"/>
    </mc:Choice>
    <mc:Fallback xmlns="">
      <p:transition spd="slow" advTm="70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lt1"/>
              </a:buClr>
              <a:buSzPts val="2200"/>
              <a:buChar char="•"/>
            </a:pPr>
            <a:endParaRPr lang="en-US" dirty="0"/>
          </a:p>
          <a:p>
            <a:pPr marL="0" lvl="0" indent="0" algn="l" rtl="0">
              <a:lnSpc>
                <a:spcPct val="90000"/>
              </a:lnSpc>
              <a:spcBef>
                <a:spcPts val="0"/>
              </a:spcBef>
              <a:spcAft>
                <a:spcPts val="0"/>
              </a:spcAft>
              <a:buClr>
                <a:schemeClr val="lt1"/>
              </a:buClr>
              <a:buSzPts val="2200"/>
              <a:buNone/>
            </a:pPr>
            <a:r>
              <a:rPr lang="en-US" dirty="0"/>
              <a:t>Agent, I. D. (2020, August 11). Password Sharing is a Data Breach Danger. ID Agent. 	</a:t>
            </a:r>
            <a:r>
              <a:rPr lang="en-US" dirty="0">
                <a:hlinkClick r:id="rId4"/>
              </a:rPr>
              <a:t>https://www.idagent.com/blog/password-sharing-creates-data-breach-</a:t>
            </a:r>
            <a:r>
              <a:rPr lang="en-US" dirty="0"/>
              <a:t>	danger/#:~:text=Password%20sharing%20among%20your%20staffers%20could%20open%20your</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Hill, M., &amp; </a:t>
            </a:r>
            <a:r>
              <a:rPr lang="en-US" dirty="0" err="1"/>
              <a:t>Swinhoe</a:t>
            </a:r>
            <a:r>
              <a:rPr lang="en-US" dirty="0"/>
              <a:t>, D. (2022, November 8). The 15 biggest data breaches of the 21st century. CSO 	Online. 	</a:t>
            </a:r>
            <a:r>
              <a:rPr lang="en-US" dirty="0">
                <a:hlinkClick r:id="rId5"/>
              </a:rPr>
              <a:t>https://www.csoonline.com/article/534628/the-biggest-data-breaches-of-the-21st-century.html</a:t>
            </a:r>
            <a:endParaRPr lang="en-US" dirty="0"/>
          </a:p>
          <a:p>
            <a:pPr marL="0" lvl="0" indent="0" algn="l" rtl="0">
              <a:lnSpc>
                <a:spcPct val="90000"/>
              </a:lnSpc>
              <a:spcBef>
                <a:spcPts val="0"/>
              </a:spcBef>
              <a:spcAft>
                <a:spcPts val="0"/>
              </a:spcAft>
              <a:buClr>
                <a:schemeClr val="lt1"/>
              </a:buClr>
              <a:buSzPts val="2200"/>
              <a:buNone/>
            </a:pPr>
            <a:endParaRPr lang="en-US" dirty="0"/>
          </a:p>
          <a:p>
            <a:pPr marL="0" indent="0">
              <a:spcBef>
                <a:spcPts val="0"/>
              </a:spcBef>
              <a:buSzPts val="2200"/>
              <a:buNone/>
            </a:pPr>
            <a:r>
              <a:rPr lang="en-US" dirty="0" err="1"/>
              <a:t>Jakkal</a:t>
            </a:r>
            <a:r>
              <a:rPr lang="en-US" dirty="0"/>
              <a:t>, V. (2023, February 27). 5 ways Microsoft supports a Zero Trust security strategy. Microsoft Security Blog. 	</a:t>
            </a:r>
            <a:r>
              <a:rPr lang="en-US" dirty="0">
                <a:hlinkClick r:id="rId6"/>
              </a:rPr>
              <a:t>https://www.microsoft.com/en-us/security/blog/2023/02/27/5-reasons-to-adopt-a-zero-trust-security-</a:t>
            </a:r>
            <a:r>
              <a:rPr lang="en-US" dirty="0"/>
              <a:t>	strategy-for-your-business/?culture=</a:t>
            </a:r>
            <a:r>
              <a:rPr lang="en-US" dirty="0" err="1"/>
              <a:t>en-us&amp;country</a:t>
            </a:r>
            <a:r>
              <a:rPr lang="en-US" dirty="0"/>
              <a:t>=us</a:t>
            </a:r>
          </a:p>
          <a:p>
            <a:pPr marL="228600" lvl="0" indent="-228600" algn="l" rtl="0">
              <a:lnSpc>
                <a:spcPct val="90000"/>
              </a:lnSpc>
              <a:spcBef>
                <a:spcPts val="0"/>
              </a:spcBef>
              <a:spcAft>
                <a:spcPts val="0"/>
              </a:spcAft>
              <a:buClr>
                <a:schemeClr val="lt1"/>
              </a:buClr>
              <a:buSzPts val="2200"/>
              <a:buChar char="•"/>
            </a:pPr>
            <a:endParaRPr lang="en-US" dirty="0"/>
          </a:p>
          <a:p>
            <a:pPr marL="0" lvl="0" indent="0" algn="l" rtl="0">
              <a:lnSpc>
                <a:spcPct val="90000"/>
              </a:lnSpc>
              <a:spcBef>
                <a:spcPts val="0"/>
              </a:spcBef>
              <a:spcAft>
                <a:spcPts val="0"/>
              </a:spcAft>
              <a:buClr>
                <a:schemeClr val="lt1"/>
              </a:buClr>
              <a:buSzPts val="2200"/>
              <a:buNone/>
            </a:pPr>
            <a:r>
              <a:rPr lang="en-US" dirty="0" err="1"/>
              <a:t>Pryimenko</a:t>
            </a:r>
            <a:r>
              <a:rPr lang="en-US" dirty="0"/>
              <a:t>, L. (2024, February 28). Top 5 Real-Life Examples of Breaches </a:t>
            </a:r>
          </a:p>
          <a:p>
            <a:pPr marL="0" lvl="0" indent="0" algn="l" rtl="0">
              <a:lnSpc>
                <a:spcPct val="90000"/>
              </a:lnSpc>
              <a:spcBef>
                <a:spcPts val="0"/>
              </a:spcBef>
              <a:spcAft>
                <a:spcPts val="0"/>
              </a:spcAft>
              <a:buClr>
                <a:schemeClr val="lt1"/>
              </a:buClr>
              <a:buSzPts val="2200"/>
              <a:buNone/>
            </a:pPr>
            <a:r>
              <a:rPr lang="en-US" dirty="0"/>
              <a:t>	Caused by Insider Threats. Ekransystem.com. </a:t>
            </a:r>
            <a:r>
              <a:rPr lang="en-US" dirty="0">
                <a:hlinkClick r:id="rId7"/>
              </a:rPr>
              <a:t>https://www.ekransystem.com/en/blog/real-life-examples-	insider-</a:t>
            </a:r>
            <a:r>
              <a:rPr lang="en-US" dirty="0"/>
              <a:t>threat-caused-breaches</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SHARMA, J. (2023, August 16). Data Encryption: Securing Data at Rest and in Transit with Encryption 	Technologies. 	DEV Community. </a:t>
            </a:r>
            <a:r>
              <a:rPr lang="en-US" dirty="0">
                <a:hlinkClick r:id="rId8"/>
              </a:rPr>
              <a:t>https://dev.to/documatic/data-encryption-securing-data-at-rest-and-in-transit-with-</a:t>
            </a:r>
            <a:r>
              <a:rPr lang="en-US" dirty="0"/>
              <a:t>	encryption-technologies-1lc2</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What is AAA (Authentication, Authorization, and Accounting)? (2020, April 29). </a:t>
            </a:r>
            <a:r>
              <a:rPr lang="en-US" dirty="0" err="1"/>
              <a:t>GeeksforGeeks</a:t>
            </a:r>
            <a:r>
              <a:rPr lang="en-US" dirty="0"/>
              <a:t>. 	https://www.geeksforgeeks.org/what-is-aaa-authentication-authorization-and-accounting/</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3779520" y="1840718"/>
            <a:ext cx="7309104"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	The security policy outlined in this presentation will encompass security requirements and suggestions throughout the development lifecycle. By incorporating redundant layers of security through best practices, our objective should be to maintain system integrity while monitoring and fixing security risks. We will leverage triple A defense techniques and outline common vulnerabilities and assess their threat levels.</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11931" y="2347821"/>
            <a:ext cx="3267589" cy="216235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A96BA378-C75D-7D1C-318A-E4E40A21E81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738"/>
    </mc:Choice>
    <mc:Fallback xmlns="">
      <p:transition spd="slow" advTm="20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39624" y="850392"/>
            <a:ext cx="4357892" cy="5934456"/>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1200" dirty="0">
                <a:solidFill>
                  <a:srgbClr val="FFFFFF"/>
                </a:solidFill>
              </a:rPr>
              <a:t>Likely: Standard security threats that are likely, some can be prevented through best coding practices and automation. Includes issues like do not attempt to modify string literals and do not pass non null terminated character sequence to library function that expects a string.</a:t>
            </a:r>
          </a:p>
          <a:p>
            <a:pPr marL="228600" lvl="0" indent="0" algn="l" rtl="0">
              <a:lnSpc>
                <a:spcPct val="107916"/>
              </a:lnSpc>
              <a:spcBef>
                <a:spcPts val="0"/>
              </a:spcBef>
              <a:spcAft>
                <a:spcPts val="0"/>
              </a:spcAft>
              <a:buSzPts val="1800"/>
              <a:buNone/>
            </a:pPr>
            <a:endParaRPr lang="en-US" sz="1200" dirty="0">
              <a:solidFill>
                <a:srgbClr val="FFFFFF"/>
              </a:solidFill>
            </a:endParaRPr>
          </a:p>
          <a:p>
            <a:pPr marL="228600" lvl="0" indent="0" algn="l" rtl="0">
              <a:lnSpc>
                <a:spcPct val="107916"/>
              </a:lnSpc>
              <a:spcBef>
                <a:spcPts val="0"/>
              </a:spcBef>
              <a:spcAft>
                <a:spcPts val="0"/>
              </a:spcAft>
              <a:buSzPts val="1800"/>
              <a:buNone/>
            </a:pPr>
            <a:r>
              <a:rPr lang="en-US" sz="1200" dirty="0">
                <a:solidFill>
                  <a:srgbClr val="FFFFFF"/>
                </a:solidFill>
              </a:rPr>
              <a:t>Unlikely: Security threats or vulnerabilities that are rare and typically found with automation. They include standards like not declaring or defining a reserved identifier and avoid side effects in arguments from unsafe macros.</a:t>
            </a:r>
          </a:p>
          <a:p>
            <a:pPr marL="228600" lvl="0" indent="0" algn="l" rtl="0">
              <a:lnSpc>
                <a:spcPct val="107916"/>
              </a:lnSpc>
              <a:spcBef>
                <a:spcPts val="0"/>
              </a:spcBef>
              <a:spcAft>
                <a:spcPts val="0"/>
              </a:spcAft>
              <a:buSzPts val="1800"/>
              <a:buNone/>
            </a:pPr>
            <a:endParaRPr lang="en-US" sz="1200" dirty="0">
              <a:solidFill>
                <a:srgbClr val="FFFFFF"/>
              </a:solidFill>
            </a:endParaRPr>
          </a:p>
          <a:p>
            <a:pPr marL="228600" lvl="0" indent="0" algn="l" rtl="0">
              <a:lnSpc>
                <a:spcPct val="107916"/>
              </a:lnSpc>
              <a:spcBef>
                <a:spcPts val="0"/>
              </a:spcBef>
              <a:spcAft>
                <a:spcPts val="0"/>
              </a:spcAft>
              <a:buSzPts val="1800"/>
              <a:buNone/>
            </a:pPr>
            <a:r>
              <a:rPr lang="en-US" sz="1200" dirty="0">
                <a:solidFill>
                  <a:srgbClr val="FFFFFF"/>
                </a:solidFill>
              </a:rPr>
              <a:t>Priority: These issues have high severity, likelihood, and priority. They should be fixed as soon as possible. They include vulnerabilities like code that accesses an object outside of its lifetime. This is a potential injection point.</a:t>
            </a:r>
          </a:p>
          <a:p>
            <a:pPr marL="228600" lvl="0" indent="0" algn="l" rtl="0">
              <a:lnSpc>
                <a:spcPct val="107916"/>
              </a:lnSpc>
              <a:spcBef>
                <a:spcPts val="0"/>
              </a:spcBef>
              <a:spcAft>
                <a:spcPts val="0"/>
              </a:spcAft>
              <a:buSzPts val="1800"/>
              <a:buNone/>
            </a:pPr>
            <a:endParaRPr lang="en-US" sz="1200" dirty="0">
              <a:solidFill>
                <a:srgbClr val="FFFFFF"/>
              </a:solidFill>
            </a:endParaRPr>
          </a:p>
          <a:p>
            <a:pPr marL="228600" lvl="0" indent="0" algn="l" rtl="0">
              <a:lnSpc>
                <a:spcPct val="107916"/>
              </a:lnSpc>
              <a:spcBef>
                <a:spcPts val="0"/>
              </a:spcBef>
              <a:spcAft>
                <a:spcPts val="0"/>
              </a:spcAft>
              <a:buSzPts val="1800"/>
              <a:buNone/>
            </a:pPr>
            <a:r>
              <a:rPr lang="en-US" sz="1200" dirty="0">
                <a:solidFill>
                  <a:srgbClr val="FFFFFF"/>
                </a:solidFill>
              </a:rPr>
              <a:t>Low Priority: These issues have low priority and are not threatening vulnerabilities to the system. They may cause inefficiency or hangups, but they will not severely threaten the system. </a:t>
            </a:r>
          </a:p>
          <a:p>
            <a:pPr marL="228600" lvl="0" indent="0" algn="l" rtl="0">
              <a:lnSpc>
                <a:spcPct val="107916"/>
              </a:lnSpc>
              <a:spcBef>
                <a:spcPts val="0"/>
              </a:spcBef>
              <a:spcAft>
                <a:spcPts val="0"/>
              </a:spcAft>
              <a:buSzPts val="1800"/>
              <a:buNone/>
            </a:pPr>
            <a:endParaRPr lang="en-US" sz="1200" dirty="0">
              <a:solidFill>
                <a:srgbClr val="FFFFFF"/>
              </a:solidFill>
            </a:endParaRPr>
          </a:p>
          <a:p>
            <a:pPr marL="228600" lvl="0" indent="0" algn="l" rtl="0">
              <a:lnSpc>
                <a:spcPct val="107916"/>
              </a:lnSpc>
              <a:spcBef>
                <a:spcPts val="0"/>
              </a:spcBef>
              <a:spcAft>
                <a:spcPts val="0"/>
              </a:spcAft>
              <a:buSzPts val="1800"/>
              <a:buNone/>
            </a:pPr>
            <a:r>
              <a:rPr lang="en-US" sz="1200" dirty="0">
                <a:solidFill>
                  <a:srgbClr val="FFFFFF"/>
                </a:solidFill>
              </a:rPr>
              <a:t>Some of these vulnerabilities can be located with automation, a library or IDE that can parse code and detect errors and potential security threats. Further security processes like unit testing can also be automated.</a:t>
            </a:r>
          </a:p>
          <a:p>
            <a:pPr marL="228600" lvl="0" indent="0" algn="l" rtl="0">
              <a:lnSpc>
                <a:spcPct val="107916"/>
              </a:lnSpc>
              <a:spcBef>
                <a:spcPts val="0"/>
              </a:spcBef>
              <a:spcAft>
                <a:spcPts val="0"/>
              </a:spcAft>
              <a:buSzPts val="1800"/>
              <a:buNone/>
            </a:pPr>
            <a:endParaRPr sz="12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974036191"/>
              </p:ext>
            </p:extLst>
          </p:nvPr>
        </p:nvGraphicFramePr>
        <p:xfrm>
          <a:off x="4434840" y="2561050"/>
          <a:ext cx="6572285" cy="3780975"/>
        </p:xfrm>
        <a:graphic>
          <a:graphicData uri="http://schemas.openxmlformats.org/drawingml/2006/table">
            <a:tbl>
              <a:tblPr firstRow="1" firstCol="1">
                <a:noFill/>
                <a:tableStyleId>{802198C4-3087-4945-87E3-76CBB3509B7E}</a:tableStyleId>
              </a:tblPr>
              <a:tblGrid>
                <a:gridCol w="3380771">
                  <a:extLst>
                    <a:ext uri="{9D8B030D-6E8A-4147-A177-3AD203B41FA5}">
                      <a16:colId xmlns:a16="http://schemas.microsoft.com/office/drawing/2014/main" val="20000"/>
                    </a:ext>
                  </a:extLst>
                </a:gridCol>
                <a:gridCol w="3191514">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000" u="sng"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STR30-C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FIO32-C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MEM52-CPP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MEM50-CPP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ERR51-CPP</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sng" strike="noStrike" cap="none" dirty="0">
                          <a:solidFill>
                            <a:srgbClr val="FFD966"/>
                          </a:solidFill>
                        </a:rPr>
                        <a:t>Priority</a:t>
                      </a:r>
                      <a:endParaRPr sz="20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EXP54-CPP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STR32-C</a:t>
                      </a:r>
                    </a:p>
                    <a:p>
                      <a:pPr marL="0" marR="0" lvl="0" indent="0" algn="ctr" rtl="0">
                        <a:lnSpc>
                          <a:spcPct val="100000"/>
                        </a:lnSpc>
                        <a:spcBef>
                          <a:spcPts val="0"/>
                        </a:spcBef>
                        <a:spcAft>
                          <a:spcPts val="0"/>
                        </a:spcAft>
                        <a:buClr>
                          <a:srgbClr val="000000"/>
                        </a:buClr>
                        <a:buSzPts val="3600"/>
                        <a:buFont typeface="Arial"/>
                        <a:buNone/>
                      </a:pP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000" u="sng" strike="noStrike" cap="none" dirty="0">
                          <a:solidFill>
                            <a:srgbClr val="FFD966"/>
                          </a:solidFill>
                        </a:rPr>
                        <a:t>Low priority</a:t>
                      </a:r>
                      <a:endParaRPr sz="20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STR30-C</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DCL51-CPP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PRE31-C</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sng" strike="noStrike" cap="none" dirty="0">
                          <a:solidFill>
                            <a:srgbClr val="FFD966"/>
                          </a:solidFill>
                        </a:rPr>
                        <a:t>Unlikely</a:t>
                      </a:r>
                      <a:endParaRPr sz="2000"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STR53-CPP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DCL51-CPP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PRE31-C</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74F32041-DD5C-CA5E-8885-4D8603787C4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080"/>
    </mc:Choice>
    <mc:Fallback xmlns="">
      <p:transition spd="slow" advTm="33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228600" indent="-228600">
              <a:spcBef>
                <a:spcPts val="0"/>
              </a:spcBef>
              <a:buSzPts val="2200"/>
            </a:pPr>
            <a:r>
              <a:rPr lang="en-US" u="sng" dirty="0">
                <a:solidFill>
                  <a:srgbClr val="FFFFFF"/>
                </a:solidFill>
              </a:rPr>
              <a:t>Architect and Design for security policies</a:t>
            </a:r>
            <a:r>
              <a:rPr lang="en-US" dirty="0">
                <a:solidFill>
                  <a:srgbClr val="FFFFFF"/>
                </a:solidFill>
              </a:rPr>
              <a:t>: Exclude user input from format strings, Detect and handle memory allocation errors</a:t>
            </a:r>
          </a:p>
          <a:p>
            <a:pPr marL="228600" lvl="0" indent="-228600" algn="l" rtl="0">
              <a:lnSpc>
                <a:spcPct val="90000"/>
              </a:lnSpc>
              <a:spcBef>
                <a:spcPts val="0"/>
              </a:spcBef>
              <a:spcAft>
                <a:spcPts val="0"/>
              </a:spcAft>
              <a:buClr>
                <a:schemeClr val="lt1"/>
              </a:buClr>
              <a:buSzPts val="2200"/>
              <a:buChar char="•"/>
            </a:pPr>
            <a:endParaRPr lang="en-US" u="sng" dirty="0">
              <a:solidFill>
                <a:srgbClr val="FFFFFF"/>
              </a:solidFill>
            </a:endParaRPr>
          </a:p>
          <a:p>
            <a:pPr marL="228600" indent="-228600">
              <a:spcBef>
                <a:spcPts val="0"/>
              </a:spcBef>
              <a:buSzPts val="2200"/>
            </a:pPr>
            <a:r>
              <a:rPr lang="en-US" u="sng" dirty="0"/>
              <a:t>Practice Defense in Depth</a:t>
            </a:r>
            <a:r>
              <a:rPr lang="en-US" dirty="0"/>
              <a:t>: Do not access freed memory</a:t>
            </a:r>
            <a:endParaRPr lang="en-US" u="sng" dirty="0"/>
          </a:p>
          <a:p>
            <a:pPr marL="228600" lvl="0" indent="-228600" algn="l" rtl="0">
              <a:lnSpc>
                <a:spcPct val="90000"/>
              </a:lnSpc>
              <a:spcBef>
                <a:spcPts val="0"/>
              </a:spcBef>
              <a:spcAft>
                <a:spcPts val="0"/>
              </a:spcAft>
              <a:buClr>
                <a:schemeClr val="lt1"/>
              </a:buClr>
              <a:buSzPts val="2200"/>
              <a:buChar char="•"/>
            </a:pPr>
            <a:endParaRPr lang="en-US" u="sng" dirty="0">
              <a:solidFill>
                <a:srgbClr val="FFFFFF"/>
              </a:solidFill>
            </a:endParaRPr>
          </a:p>
          <a:p>
            <a:pPr marL="228600" indent="-228600">
              <a:spcBef>
                <a:spcPts val="0"/>
              </a:spcBef>
              <a:buSzPts val="2200"/>
            </a:pPr>
            <a:r>
              <a:rPr lang="en-US" u="sng" dirty="0"/>
              <a:t>Adhere to the principal of least privilege</a:t>
            </a:r>
            <a:r>
              <a:rPr lang="en-US" dirty="0"/>
              <a:t>: Do not access freed memory</a:t>
            </a:r>
          </a:p>
          <a:p>
            <a:pPr marL="228600" indent="-228600">
              <a:spcBef>
                <a:spcPts val="0"/>
              </a:spcBef>
              <a:buSzPts val="2200"/>
            </a:pPr>
            <a:endParaRPr lang="en-US" u="sng" dirty="0"/>
          </a:p>
          <a:p>
            <a:pPr marL="228600" indent="-228600">
              <a:spcBef>
                <a:spcPts val="0"/>
              </a:spcBef>
              <a:buSzPts val="2200"/>
            </a:pPr>
            <a:r>
              <a:rPr lang="en-US" u="sng" dirty="0"/>
              <a:t>Adopt a secure coding standard</a:t>
            </a:r>
            <a:r>
              <a:rPr lang="en-US" dirty="0"/>
              <a:t>: Exclude user input from format string, Range check element access</a:t>
            </a:r>
            <a:endParaRPr lang="en-US" u="sng" dirty="0"/>
          </a:p>
          <a:p>
            <a:pPr marL="228600" lvl="0" indent="-228600" algn="l" rtl="0">
              <a:lnSpc>
                <a:spcPct val="90000"/>
              </a:lnSpc>
              <a:spcBef>
                <a:spcPts val="0"/>
              </a:spcBef>
              <a:spcAft>
                <a:spcPts val="0"/>
              </a:spcAft>
              <a:buClr>
                <a:schemeClr val="lt1"/>
              </a:buClr>
              <a:buSzPts val="2200"/>
              <a:buChar char="•"/>
            </a:pPr>
            <a:endParaRPr lang="en-US" u="sng" dirty="0">
              <a:solidFill>
                <a:srgbClr val="FFFFFF"/>
              </a:solidFill>
            </a:endParaRPr>
          </a:p>
          <a:p>
            <a:pPr marL="228600" lvl="0" indent="-228600" algn="l" rtl="0">
              <a:lnSpc>
                <a:spcPct val="90000"/>
              </a:lnSpc>
              <a:spcBef>
                <a:spcPts val="0"/>
              </a:spcBef>
              <a:spcAft>
                <a:spcPts val="0"/>
              </a:spcAft>
              <a:buClr>
                <a:schemeClr val="lt1"/>
              </a:buClr>
              <a:buSzPts val="2200"/>
              <a:buChar char="•"/>
            </a:pPr>
            <a:r>
              <a:rPr lang="en-US" u="sng" dirty="0">
                <a:solidFill>
                  <a:srgbClr val="FFFFFF"/>
                </a:solidFill>
              </a:rPr>
              <a:t>Validate Input Data</a:t>
            </a:r>
            <a:r>
              <a:rPr lang="en-US" dirty="0">
                <a:solidFill>
                  <a:srgbClr val="FFFFFF"/>
                </a:solidFill>
              </a:rPr>
              <a:t>: Exclude user input from format string</a:t>
            </a:r>
          </a:p>
          <a:p>
            <a:pPr marL="228600" indent="-228600">
              <a:spcBef>
                <a:spcPts val="0"/>
              </a:spcBef>
              <a:buSzPts val="2000"/>
            </a:pPr>
            <a:r>
              <a:rPr lang="en-US" sz="2400" u="sng" dirty="0">
                <a:solidFill>
                  <a:srgbClr val="FFFFFF"/>
                </a:solidFill>
              </a:rPr>
              <a:t>Default Deny</a:t>
            </a:r>
            <a:r>
              <a:rPr lang="en-US" sz="2400" dirty="0">
                <a:solidFill>
                  <a:srgbClr val="FFFFFF"/>
                </a:solidFill>
              </a:rPr>
              <a:t>: Exclude User input from format strings</a:t>
            </a:r>
          </a:p>
          <a:p>
            <a:pPr marL="228600" indent="-228600">
              <a:spcBef>
                <a:spcPts val="0"/>
              </a:spcBef>
              <a:buSzPts val="2000"/>
            </a:pPr>
            <a:endParaRPr lang="en-US" sz="2400" u="sng" dirty="0"/>
          </a:p>
          <a:p>
            <a:pPr marL="228600" lvl="0" indent="-228600" algn="l" rtl="0">
              <a:lnSpc>
                <a:spcPct val="90000"/>
              </a:lnSpc>
              <a:spcBef>
                <a:spcPts val="0"/>
              </a:spcBef>
              <a:spcAft>
                <a:spcPts val="0"/>
              </a:spcAft>
              <a:buClr>
                <a:schemeClr val="lt1"/>
              </a:buClr>
              <a:buSzPts val="2000"/>
              <a:buChar char="•"/>
            </a:pPr>
            <a:r>
              <a:rPr lang="en-US" sz="2400" u="sng" dirty="0"/>
              <a:t>Sanitize data sent to other systems</a:t>
            </a:r>
            <a:r>
              <a:rPr lang="en-US" sz="2400" dirty="0"/>
              <a:t>:  Do not pass a non-null terminated character sequence toa library that expects a string</a:t>
            </a:r>
          </a:p>
          <a:p>
            <a:pPr marL="0" lvl="0" indent="0" algn="l" rtl="0">
              <a:lnSpc>
                <a:spcPct val="90000"/>
              </a:lnSpc>
              <a:spcBef>
                <a:spcPts val="0"/>
              </a:spcBef>
              <a:spcAft>
                <a:spcPts val="0"/>
              </a:spcAft>
              <a:buClr>
                <a:schemeClr val="lt1"/>
              </a:buClr>
              <a:buSzPts val="2000"/>
              <a:buNone/>
            </a:pPr>
            <a:endParaRPr lang="en-US" sz="2400" dirty="0"/>
          </a:p>
          <a:p>
            <a:pPr marL="228600" indent="-228600">
              <a:spcBef>
                <a:spcPts val="0"/>
              </a:spcBef>
              <a:buSzPts val="2000"/>
            </a:pPr>
            <a:r>
              <a:rPr lang="en-US" sz="2400" u="sng" dirty="0">
                <a:solidFill>
                  <a:srgbClr val="FFFFFF"/>
                </a:solidFill>
              </a:rPr>
              <a:t>Keep it Simple</a:t>
            </a:r>
            <a:r>
              <a:rPr lang="en-US" sz="2400" dirty="0">
                <a:solidFill>
                  <a:srgbClr val="FFFFFF"/>
                </a:solidFill>
              </a:rPr>
              <a:t>: Handle all exceptions</a:t>
            </a:r>
          </a:p>
          <a:p>
            <a:pPr marL="228600" indent="-228600">
              <a:spcBef>
                <a:spcPts val="0"/>
              </a:spcBef>
              <a:buSzPts val="2000"/>
            </a:pPr>
            <a:endParaRPr lang="en-US" sz="2400" dirty="0">
              <a:solidFill>
                <a:srgbClr val="FFFFFF"/>
              </a:solidFill>
            </a:endParaRPr>
          </a:p>
          <a:p>
            <a:pPr marL="228600" indent="-228600">
              <a:spcBef>
                <a:spcPts val="0"/>
              </a:spcBef>
              <a:buSzPts val="2000"/>
            </a:pPr>
            <a:r>
              <a:rPr lang="en-US" sz="2400" u="sng" dirty="0">
                <a:solidFill>
                  <a:srgbClr val="FFFFFF"/>
                </a:solidFill>
              </a:rPr>
              <a:t>Heed Compiler Warnings</a:t>
            </a:r>
            <a:r>
              <a:rPr lang="en-US" sz="2400" dirty="0">
                <a:solidFill>
                  <a:srgbClr val="FFFFFF"/>
                </a:solidFill>
              </a:rPr>
              <a:t>: Do not attempt to modify string literals, Do not access freed memory</a:t>
            </a:r>
          </a:p>
          <a:p>
            <a:pPr marL="228600" lvl="0" indent="-228600" algn="l" rtl="0">
              <a:lnSpc>
                <a:spcPct val="90000"/>
              </a:lnSpc>
              <a:spcBef>
                <a:spcPts val="0"/>
              </a:spcBef>
              <a:spcAft>
                <a:spcPts val="0"/>
              </a:spcAft>
              <a:buClr>
                <a:schemeClr val="lt1"/>
              </a:buClr>
              <a:buSzPts val="2000"/>
              <a:buChar char="•"/>
            </a:pPr>
            <a:endParaRPr lang="en-US" sz="2400" u="sng" dirty="0"/>
          </a:p>
          <a:p>
            <a:pPr marL="228600" lvl="0" indent="-228600" algn="l" rtl="0">
              <a:lnSpc>
                <a:spcPct val="90000"/>
              </a:lnSpc>
              <a:spcBef>
                <a:spcPts val="0"/>
              </a:spcBef>
              <a:spcAft>
                <a:spcPts val="0"/>
              </a:spcAft>
              <a:buClr>
                <a:schemeClr val="lt1"/>
              </a:buClr>
              <a:buSzPts val="2000"/>
              <a:buChar char="•"/>
            </a:pPr>
            <a:r>
              <a:rPr lang="en-US" sz="2400" u="sng" dirty="0"/>
              <a:t>Use Effective quality assurance techniques</a:t>
            </a:r>
            <a:r>
              <a:rPr lang="en-US" sz="2400" dirty="0"/>
              <a:t>: Avoid side effects in augments to unsafe macros</a:t>
            </a:r>
          </a:p>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marL="228600" lvl="0" indent="-228600" algn="l" rtl="0">
              <a:lnSpc>
                <a:spcPct val="90000"/>
              </a:lnSpc>
              <a:spcBef>
                <a:spcPts val="0"/>
              </a:spcBef>
              <a:spcAft>
                <a:spcPts val="0"/>
              </a:spcAft>
              <a:buClr>
                <a:schemeClr val="lt1"/>
              </a:buClr>
              <a:buSzPts val="2200"/>
              <a:buChar char="•"/>
            </a:pPr>
            <a:endParaRPr lang="en-US" dirty="0">
              <a:solidFill>
                <a:srgbClr val="FFFFFF"/>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2EC495BD-87F7-2F59-6861-169F674C75C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9014"/>
    </mc:Choice>
    <mc:Fallback xmlns="">
      <p:transition spd="slow" advTm="39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1892808"/>
            <a:ext cx="10820400" cy="4395191"/>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dirty="0"/>
              <a:t>Do not access freed memory</a:t>
            </a:r>
          </a:p>
          <a:p>
            <a:pPr lvl="0" indent="-457200" algn="l" rtl="0">
              <a:lnSpc>
                <a:spcPct val="90000"/>
              </a:lnSpc>
              <a:spcBef>
                <a:spcPts val="0"/>
              </a:spcBef>
              <a:spcAft>
                <a:spcPts val="0"/>
              </a:spcAft>
              <a:buClr>
                <a:schemeClr val="lt1"/>
              </a:buClr>
              <a:buSzPts val="2000"/>
              <a:buFont typeface="+mj-lt"/>
              <a:buAutoNum type="arabicPeriod"/>
            </a:pPr>
            <a:r>
              <a:rPr lang="en-US" dirty="0"/>
              <a:t>Detect and handle memory allocation errors</a:t>
            </a:r>
          </a:p>
          <a:p>
            <a:pPr lvl="0" indent="-457200" algn="l" rtl="0">
              <a:lnSpc>
                <a:spcPct val="90000"/>
              </a:lnSpc>
              <a:spcBef>
                <a:spcPts val="0"/>
              </a:spcBef>
              <a:spcAft>
                <a:spcPts val="0"/>
              </a:spcAft>
              <a:buClr>
                <a:schemeClr val="lt1"/>
              </a:buClr>
              <a:buSzPts val="2000"/>
              <a:buFont typeface="+mj-lt"/>
              <a:buAutoNum type="arabicPeriod"/>
            </a:pPr>
            <a:r>
              <a:rPr lang="en-US" dirty="0"/>
              <a:t>Exclude User input from format strings</a:t>
            </a:r>
          </a:p>
          <a:p>
            <a:pPr lvl="0" indent="-457200" algn="l" rtl="0">
              <a:lnSpc>
                <a:spcPct val="90000"/>
              </a:lnSpc>
              <a:spcBef>
                <a:spcPts val="0"/>
              </a:spcBef>
              <a:spcAft>
                <a:spcPts val="0"/>
              </a:spcAft>
              <a:buClr>
                <a:schemeClr val="lt1"/>
              </a:buClr>
              <a:buSzPts val="2000"/>
              <a:buFont typeface="+mj-lt"/>
              <a:buAutoNum type="arabicPeriod"/>
            </a:pPr>
            <a:r>
              <a:rPr lang="en-US" dirty="0"/>
              <a:t>Do not access an object outside of its lifetime</a:t>
            </a:r>
          </a:p>
          <a:p>
            <a:pPr lvl="0" indent="-457200" algn="l" rtl="0">
              <a:lnSpc>
                <a:spcPct val="90000"/>
              </a:lnSpc>
              <a:spcBef>
                <a:spcPts val="0"/>
              </a:spcBef>
              <a:spcAft>
                <a:spcPts val="0"/>
              </a:spcAft>
              <a:buClr>
                <a:schemeClr val="lt1"/>
              </a:buClr>
              <a:buSzPts val="2000"/>
              <a:buFont typeface="+mj-lt"/>
              <a:buAutoNum type="arabicPeriod"/>
            </a:pPr>
            <a:r>
              <a:rPr lang="en-US" dirty="0"/>
              <a:t>Handle all exceptions</a:t>
            </a:r>
          </a:p>
          <a:p>
            <a:pPr lvl="0" indent="-457200" algn="l" rtl="0">
              <a:lnSpc>
                <a:spcPct val="90000"/>
              </a:lnSpc>
              <a:spcBef>
                <a:spcPts val="0"/>
              </a:spcBef>
              <a:spcAft>
                <a:spcPts val="0"/>
              </a:spcAft>
              <a:buClr>
                <a:schemeClr val="lt1"/>
              </a:buClr>
              <a:buSzPts val="2000"/>
              <a:buFont typeface="+mj-lt"/>
              <a:buAutoNum type="arabicPeriod"/>
            </a:pPr>
            <a:r>
              <a:rPr lang="en-US" dirty="0"/>
              <a:t>Avoid side effects in arguments to unsafe macros</a:t>
            </a:r>
          </a:p>
          <a:p>
            <a:pPr lvl="0" indent="-457200" algn="l" rtl="0">
              <a:lnSpc>
                <a:spcPct val="90000"/>
              </a:lnSpc>
              <a:spcBef>
                <a:spcPts val="0"/>
              </a:spcBef>
              <a:spcAft>
                <a:spcPts val="0"/>
              </a:spcAft>
              <a:buClr>
                <a:schemeClr val="lt1"/>
              </a:buClr>
              <a:buSzPts val="2000"/>
              <a:buFont typeface="+mj-lt"/>
              <a:buAutoNum type="arabicPeriod"/>
            </a:pPr>
            <a:r>
              <a:rPr lang="en-US" dirty="0"/>
              <a:t>Do not pass a non-null-terminated character sequence to a library function that expects a string</a:t>
            </a:r>
          </a:p>
          <a:p>
            <a:pPr lvl="0" indent="-457200" algn="l" rtl="0">
              <a:lnSpc>
                <a:spcPct val="90000"/>
              </a:lnSpc>
              <a:spcBef>
                <a:spcPts val="0"/>
              </a:spcBef>
              <a:spcAft>
                <a:spcPts val="0"/>
              </a:spcAft>
              <a:buClr>
                <a:schemeClr val="lt1"/>
              </a:buClr>
              <a:buSzPts val="2000"/>
              <a:buFont typeface="+mj-lt"/>
              <a:buAutoNum type="arabicPeriod"/>
            </a:pPr>
            <a:r>
              <a:rPr lang="en-US" dirty="0"/>
              <a:t>Range check element access</a:t>
            </a:r>
          </a:p>
          <a:p>
            <a:pPr indent="-457200">
              <a:spcBef>
                <a:spcPts val="0"/>
              </a:spcBef>
              <a:buSzPts val="2000"/>
              <a:buFont typeface="+mj-lt"/>
              <a:buAutoNum type="arabicPeriod"/>
            </a:pPr>
            <a:r>
              <a:rPr lang="en-US" dirty="0"/>
              <a:t>Do not declare or define a reserved identifier</a:t>
            </a:r>
          </a:p>
          <a:p>
            <a:pPr lvl="0" indent="-457200" algn="l" rtl="0">
              <a:lnSpc>
                <a:spcPct val="90000"/>
              </a:lnSpc>
              <a:spcBef>
                <a:spcPts val="0"/>
              </a:spcBef>
              <a:spcAft>
                <a:spcPts val="0"/>
              </a:spcAft>
              <a:buClr>
                <a:schemeClr val="lt1"/>
              </a:buClr>
              <a:buSzPts val="2000"/>
              <a:buFont typeface="+mj-lt"/>
              <a:buAutoNum type="arabicPeriod"/>
            </a:pPr>
            <a:r>
              <a:rPr lang="en-US" dirty="0"/>
              <a:t>Do not attempt to modify string literals</a:t>
            </a:r>
          </a:p>
          <a:p>
            <a:pPr marL="0" lvl="0" indent="0" algn="l" rtl="0">
              <a:lnSpc>
                <a:spcPct val="90000"/>
              </a:lnSpc>
              <a:spcBef>
                <a:spcPts val="0"/>
              </a:spcBef>
              <a:spcAft>
                <a:spcPts val="0"/>
              </a:spcAft>
              <a:buClr>
                <a:schemeClr val="lt1"/>
              </a:buClr>
              <a:buSzPts val="2000"/>
              <a:buNone/>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DDA88E0F-703E-42AE-C4B9-0E34224C7DD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996"/>
    </mc:Choice>
    <mc:Fallback xmlns="">
      <p:transition spd="slow" advTm="21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u="sng" dirty="0"/>
              <a:t>Encryption in Flight</a:t>
            </a:r>
            <a:r>
              <a:rPr lang="en-US" sz="2000" dirty="0"/>
              <a:t>: </a:t>
            </a:r>
          </a:p>
          <a:p>
            <a:pPr marL="685800" lvl="1" indent="-228600">
              <a:spcBef>
                <a:spcPts val="0"/>
              </a:spcBef>
              <a:buSzPts val="2000"/>
            </a:pPr>
            <a:r>
              <a:rPr lang="en-US" sz="1800" dirty="0"/>
              <a:t>Data in flight or transit will be secured using encryption implemented with best practices</a:t>
            </a:r>
          </a:p>
          <a:p>
            <a:pPr marL="685800" lvl="1" indent="-228600">
              <a:spcBef>
                <a:spcPts val="0"/>
              </a:spcBef>
              <a:buSzPts val="2000"/>
            </a:pPr>
            <a:r>
              <a:rPr lang="en-US" sz="1800" dirty="0"/>
              <a:t>Data transmission system will be monitored with redundant levels of security</a:t>
            </a:r>
          </a:p>
          <a:p>
            <a:pPr marL="685800" lvl="1" indent="-228600">
              <a:spcBef>
                <a:spcPts val="0"/>
              </a:spcBef>
              <a:buSzPts val="2000"/>
            </a:pPr>
            <a:r>
              <a:rPr lang="en-US" sz="1800" dirty="0"/>
              <a:t>The system should require a device to be registered when transmitting sensitive data</a:t>
            </a:r>
            <a:endParaRPr lang="en-US" sz="2000" dirty="0"/>
          </a:p>
          <a:p>
            <a:pPr marL="228600" lvl="0" indent="-228600" algn="l" rtl="0">
              <a:lnSpc>
                <a:spcPct val="90000"/>
              </a:lnSpc>
              <a:spcBef>
                <a:spcPts val="0"/>
              </a:spcBef>
              <a:spcAft>
                <a:spcPts val="0"/>
              </a:spcAft>
              <a:buClr>
                <a:schemeClr val="lt1"/>
              </a:buClr>
              <a:buSzPts val="2000"/>
              <a:buChar char="•"/>
            </a:pPr>
            <a:r>
              <a:rPr lang="en-US" sz="2000" u="sng" dirty="0"/>
              <a:t>Encryption at Rest</a:t>
            </a:r>
            <a:r>
              <a:rPr lang="en-US" sz="2000" dirty="0"/>
              <a:t>:</a:t>
            </a:r>
          </a:p>
          <a:p>
            <a:pPr marL="685800" lvl="1" indent="-228600">
              <a:spcBef>
                <a:spcPts val="0"/>
              </a:spcBef>
              <a:buSzPts val="2000"/>
            </a:pPr>
            <a:r>
              <a:rPr lang="en-US" sz="1800" dirty="0"/>
              <a:t> Data at rest will be secured with encryption in a location that prevents outside access</a:t>
            </a:r>
          </a:p>
          <a:p>
            <a:pPr marL="685800" lvl="1" indent="-228600">
              <a:spcBef>
                <a:spcPts val="0"/>
              </a:spcBef>
              <a:buSzPts val="2000"/>
            </a:pPr>
            <a:r>
              <a:rPr lang="en-US" sz="1800" dirty="0"/>
              <a:t> Users requesting access to data will require prior authentication and authorization</a:t>
            </a:r>
          </a:p>
          <a:p>
            <a:pPr marL="685800" lvl="1" indent="-228600">
              <a:spcBef>
                <a:spcPts val="0"/>
              </a:spcBef>
              <a:buSzPts val="2000"/>
            </a:pPr>
            <a:r>
              <a:rPr lang="en-US" sz="1800" dirty="0"/>
              <a:t> The data will be monitored by an automated system that can detect possible breaches of security.</a:t>
            </a:r>
            <a:endParaRPr lang="en-US" sz="2000" dirty="0"/>
          </a:p>
          <a:p>
            <a:pPr marL="228600" lvl="0" indent="-228600" algn="l" rtl="0">
              <a:lnSpc>
                <a:spcPct val="90000"/>
              </a:lnSpc>
              <a:spcBef>
                <a:spcPts val="0"/>
              </a:spcBef>
              <a:spcAft>
                <a:spcPts val="0"/>
              </a:spcAft>
              <a:buClr>
                <a:schemeClr val="lt1"/>
              </a:buClr>
              <a:buSzPts val="2000"/>
              <a:buChar char="•"/>
            </a:pPr>
            <a:r>
              <a:rPr lang="en-US" sz="2000" u="sng" dirty="0"/>
              <a:t>Encryption in Use</a:t>
            </a:r>
          </a:p>
          <a:p>
            <a:pPr marL="685800" lvl="1" indent="-228600">
              <a:spcBef>
                <a:spcPts val="0"/>
              </a:spcBef>
              <a:buSzPts val="2000"/>
            </a:pPr>
            <a:r>
              <a:rPr lang="en-US" sz="1800" dirty="0"/>
              <a:t>Data in use should be kept as secure as possible.</a:t>
            </a:r>
          </a:p>
          <a:p>
            <a:pPr marL="685800" lvl="1" indent="-228600">
              <a:spcBef>
                <a:spcPts val="0"/>
              </a:spcBef>
              <a:buSzPts val="2000"/>
            </a:pPr>
            <a:r>
              <a:rPr lang="en-US" sz="1800" dirty="0"/>
              <a:t>Data at this state is most vulnerable to attacks by a user </a:t>
            </a:r>
          </a:p>
          <a:p>
            <a:pPr marL="685800" lvl="1" indent="-228600">
              <a:spcBef>
                <a:spcPts val="0"/>
              </a:spcBef>
              <a:buSzPts val="2000"/>
            </a:pPr>
            <a:r>
              <a:rPr lang="en-US" sz="1800" dirty="0"/>
              <a:t>The system should have redundant levels of security to prevent possible attacks(SHARMA, 2020).</a:t>
            </a:r>
            <a:endParaRPr sz="1400" dirty="0"/>
          </a:p>
          <a:p>
            <a:pPr marL="0" lvl="0" indent="0" algn="l" rtl="0">
              <a:lnSpc>
                <a:spcPct val="90000"/>
              </a:lnSpc>
              <a:spcBef>
                <a:spcPts val="1000"/>
              </a:spcBef>
              <a:spcAft>
                <a:spcPts val="0"/>
              </a:spcAft>
              <a:buClr>
                <a:schemeClr val="lt1"/>
              </a:buClr>
              <a:buSzPts val="1600"/>
              <a:buNone/>
            </a:pPr>
            <a:endParaRPr lang="en-US"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1E2B8942-E08B-4F04-9E4B-03BAE7AE116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788"/>
    </mc:Choice>
    <mc:Fallback xmlns="">
      <p:transition spd="slow" advTm="52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400"/>
              <a:buChar char="•"/>
            </a:pPr>
            <a:r>
              <a:rPr lang="en-US" sz="2400" u="sng" dirty="0"/>
              <a:t>Authentication</a:t>
            </a:r>
            <a:r>
              <a:rPr lang="en-US" sz="2400" dirty="0"/>
              <a:t>: </a:t>
            </a:r>
          </a:p>
          <a:p>
            <a:pPr marL="685800" lvl="1" indent="-228600">
              <a:spcBef>
                <a:spcPts val="0"/>
              </a:spcBef>
              <a:buSzPts val="2400"/>
            </a:pPr>
            <a:r>
              <a:rPr lang="en-US" sz="2200" dirty="0"/>
              <a:t>Any user requesting access to the system must supply credentials</a:t>
            </a:r>
          </a:p>
          <a:p>
            <a:pPr marL="685800" lvl="1" indent="-228600">
              <a:spcBef>
                <a:spcPts val="0"/>
              </a:spcBef>
              <a:buSzPts val="2400"/>
            </a:pPr>
            <a:r>
              <a:rPr lang="en-US" sz="2200" dirty="0"/>
              <a:t>Credentials supplied must match  newest version in the system.</a:t>
            </a:r>
          </a:p>
          <a:p>
            <a:pPr marL="685800" lvl="1" indent="-228600">
              <a:spcBef>
                <a:spcPts val="0"/>
              </a:spcBef>
              <a:buSzPts val="2400"/>
            </a:pPr>
            <a:r>
              <a:rPr lang="en-US" sz="2200" dirty="0"/>
              <a:t>Services like geo-location can also be implemented for further security</a:t>
            </a:r>
          </a:p>
          <a:p>
            <a:pPr marL="1143000" lvl="2" indent="-228600">
              <a:spcBef>
                <a:spcPts val="0"/>
              </a:spcBef>
              <a:buSzPts val="2400"/>
            </a:pPr>
            <a:endParaRPr lang="en-US" sz="2200" u="sng" dirty="0"/>
          </a:p>
          <a:p>
            <a:pPr marL="228600" indent="-228600">
              <a:spcBef>
                <a:spcPts val="0"/>
              </a:spcBef>
              <a:buSzPts val="2400"/>
            </a:pPr>
            <a:r>
              <a:rPr lang="en-US" sz="2600" u="sng" dirty="0"/>
              <a:t>Authorization</a:t>
            </a:r>
            <a:r>
              <a:rPr lang="en-US" sz="2600" dirty="0"/>
              <a:t>: </a:t>
            </a:r>
          </a:p>
          <a:p>
            <a:pPr marL="685800" lvl="1" indent="-228600">
              <a:spcBef>
                <a:spcPts val="0"/>
              </a:spcBef>
              <a:buSzPts val="2400"/>
            </a:pPr>
            <a:r>
              <a:rPr lang="en-US" sz="2400" dirty="0"/>
              <a:t>Any user requesting an action must have sufficient privileges</a:t>
            </a:r>
          </a:p>
          <a:p>
            <a:pPr marL="685800" lvl="1" indent="-228600">
              <a:spcBef>
                <a:spcPts val="0"/>
              </a:spcBef>
              <a:buSzPts val="2400"/>
            </a:pPr>
            <a:r>
              <a:rPr lang="en-US" sz="2400" dirty="0"/>
              <a:t> A user should not be able to access functionality for which they do not have authorization. </a:t>
            </a:r>
          </a:p>
          <a:p>
            <a:pPr marL="685800" lvl="1" indent="-228600">
              <a:spcBef>
                <a:spcPts val="0"/>
              </a:spcBef>
              <a:buSzPts val="2400"/>
            </a:pPr>
            <a:r>
              <a:rPr lang="en-US" sz="2400" dirty="0"/>
              <a:t>Mutability of user privileges should only be available to the highest level of users.</a:t>
            </a:r>
          </a:p>
          <a:p>
            <a:pPr marL="228600" lvl="0" indent="-228600" algn="l" rtl="0">
              <a:lnSpc>
                <a:spcPct val="90000"/>
              </a:lnSpc>
              <a:spcBef>
                <a:spcPts val="0"/>
              </a:spcBef>
              <a:spcAft>
                <a:spcPts val="0"/>
              </a:spcAft>
              <a:buClr>
                <a:schemeClr val="lt1"/>
              </a:buClr>
              <a:buSzPts val="2400"/>
              <a:buChar char="•"/>
            </a:pPr>
            <a:r>
              <a:rPr lang="en-US" sz="2400" u="sng" dirty="0"/>
              <a:t>Accounting</a:t>
            </a:r>
            <a:r>
              <a:rPr lang="en-US" sz="2400" dirty="0"/>
              <a:t>:</a:t>
            </a:r>
          </a:p>
          <a:p>
            <a:pPr marL="685800" lvl="1" indent="-228600">
              <a:spcBef>
                <a:spcPts val="0"/>
              </a:spcBef>
              <a:buSzPts val="2400"/>
            </a:pPr>
            <a:r>
              <a:rPr lang="en-US" sz="2200" dirty="0"/>
              <a:t>There should be a record kept of all actions that a user takes</a:t>
            </a:r>
          </a:p>
          <a:p>
            <a:pPr marL="685800" lvl="1" indent="-228600">
              <a:spcBef>
                <a:spcPts val="0"/>
              </a:spcBef>
              <a:buSzPts val="2400"/>
            </a:pPr>
            <a:r>
              <a:rPr lang="en-US" sz="2200" dirty="0"/>
              <a:t>This log should only be available to those with the required privileges and not editable</a:t>
            </a:r>
          </a:p>
          <a:p>
            <a:pPr marL="685800" lvl="1" indent="-228600">
              <a:spcBef>
                <a:spcPts val="0"/>
              </a:spcBef>
              <a:buSzPts val="2400"/>
            </a:pPr>
            <a:r>
              <a:rPr lang="en-US" sz="2200" dirty="0"/>
              <a:t>Actions should be monitored for suspicious activity(What is AAA, 2023).</a:t>
            </a:r>
            <a:endParaRPr u="sng"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9DE46B56-37DB-B692-39C4-46DBADE118C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462"/>
    </mc:Choice>
    <mc:Fallback xmlns="">
      <p:transition spd="slow" advTm="54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	The vulnerability I wanted to test was maintaining the integrity of a pointer object that’s holding a collection of data. Objects that include a data structures that could result in exceptions should  be tested at their base class before being implemented to maintain system security and functionality.</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	In order to maintain the highest level of security, new objects or systems should undergo unit tests to ensure proper functionality. This time could also be utilized by running the code through an automated parser that can detect possible errors or vulnerabilities.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AE44B59F-BC19-6BDF-55FF-208B718AB0E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323"/>
    </mc:Choice>
    <mc:Fallback xmlns="">
      <p:transition spd="slow" advTm="29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0A2E-E5FC-2C7E-4F88-B8824288824B}"/>
              </a:ext>
            </a:extLst>
          </p:cNvPr>
          <p:cNvSpPr>
            <a:spLocks noGrp="1"/>
          </p:cNvSpPr>
          <p:nvPr>
            <p:ph type="title"/>
          </p:nvPr>
        </p:nvSpPr>
        <p:spPr>
          <a:xfrm>
            <a:off x="2633472" y="764373"/>
            <a:ext cx="8872728" cy="1293028"/>
          </a:xfrm>
        </p:spPr>
        <p:txBody>
          <a:bodyPr/>
          <a:lstStyle/>
          <a:p>
            <a:r>
              <a:rPr lang="en-US" dirty="0"/>
              <a:t> Is Collection Empty when Created</a:t>
            </a:r>
          </a:p>
        </p:txBody>
      </p:sp>
      <p:sp>
        <p:nvSpPr>
          <p:cNvPr id="3" name="Text Placeholder 2">
            <a:extLst>
              <a:ext uri="{FF2B5EF4-FFF2-40B4-BE49-F238E27FC236}">
                <a16:creationId xmlns:a16="http://schemas.microsoft.com/office/drawing/2014/main" id="{394B7A09-B1A3-9085-F018-6C8B95E38F2F}"/>
              </a:ext>
            </a:extLst>
          </p:cNvPr>
          <p:cNvSpPr>
            <a:spLocks noGrp="1"/>
          </p:cNvSpPr>
          <p:nvPr>
            <p:ph type="body" idx="1"/>
          </p:nvPr>
        </p:nvSpPr>
        <p:spPr>
          <a:xfrm>
            <a:off x="685800" y="2194560"/>
            <a:ext cx="4645152" cy="4024125"/>
          </a:xfrm>
        </p:spPr>
        <p:txBody>
          <a:bodyPr/>
          <a:lstStyle/>
          <a:p>
            <a:r>
              <a:rPr lang="en-US" dirty="0"/>
              <a:t>This test checks the pointer object </a:t>
            </a:r>
            <a:r>
              <a:rPr lang="en-US" u="sng" dirty="0"/>
              <a:t>collection</a:t>
            </a:r>
            <a:r>
              <a:rPr lang="en-US" dirty="0"/>
              <a:t> is created and does not contain any additional data.</a:t>
            </a:r>
          </a:p>
        </p:txBody>
      </p:sp>
      <p:pic>
        <p:nvPicPr>
          <p:cNvPr id="5" name="Picture 4">
            <a:extLst>
              <a:ext uri="{FF2B5EF4-FFF2-40B4-BE49-F238E27FC236}">
                <a16:creationId xmlns:a16="http://schemas.microsoft.com/office/drawing/2014/main" id="{FB1D201F-AE7C-FEFC-ABC1-1129E010CE38}"/>
              </a:ext>
            </a:extLst>
          </p:cNvPr>
          <p:cNvPicPr>
            <a:picLocks noChangeAspect="1"/>
          </p:cNvPicPr>
          <p:nvPr/>
        </p:nvPicPr>
        <p:blipFill>
          <a:blip r:embed="rId4"/>
          <a:stretch>
            <a:fillRect/>
          </a:stretch>
        </p:blipFill>
        <p:spPr>
          <a:xfrm>
            <a:off x="6096000" y="2928485"/>
            <a:ext cx="5123624" cy="1469779"/>
          </a:xfrm>
          <a:prstGeom prst="rect">
            <a:avLst/>
          </a:prstGeom>
        </p:spPr>
      </p:pic>
      <p:pic>
        <p:nvPicPr>
          <p:cNvPr id="7" name="Picture 6">
            <a:extLst>
              <a:ext uri="{FF2B5EF4-FFF2-40B4-BE49-F238E27FC236}">
                <a16:creationId xmlns:a16="http://schemas.microsoft.com/office/drawing/2014/main" id="{59D15901-4B35-300A-B009-ADA9BCFA6F00}"/>
              </a:ext>
            </a:extLst>
          </p:cNvPr>
          <p:cNvPicPr>
            <a:picLocks noChangeAspect="1"/>
          </p:cNvPicPr>
          <p:nvPr/>
        </p:nvPicPr>
        <p:blipFill>
          <a:blip r:embed="rId5"/>
          <a:stretch>
            <a:fillRect/>
          </a:stretch>
        </p:blipFill>
        <p:spPr>
          <a:xfrm>
            <a:off x="6096000" y="4764024"/>
            <a:ext cx="5658640" cy="314369"/>
          </a:xfrm>
          <a:prstGeom prst="rect">
            <a:avLst/>
          </a:prstGeom>
        </p:spPr>
      </p:pic>
      <p:pic>
        <p:nvPicPr>
          <p:cNvPr id="17" name="Audio 16">
            <a:hlinkClick r:id="" action="ppaction://media"/>
            <a:extLst>
              <a:ext uri="{FF2B5EF4-FFF2-40B4-BE49-F238E27FC236}">
                <a16:creationId xmlns:a16="http://schemas.microsoft.com/office/drawing/2014/main" id="{70B012A8-91EB-A488-7954-07F1CAA9AD0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8203348"/>
      </p:ext>
    </p:extLst>
  </p:cSld>
  <p:clrMapOvr>
    <a:masterClrMapping/>
  </p:clrMapOvr>
  <mc:AlternateContent xmlns:mc="http://schemas.openxmlformats.org/markup-compatibility/2006" xmlns:p14="http://schemas.microsoft.com/office/powerpoint/2010/main">
    <mc:Choice Requires="p14">
      <p:transition spd="slow" p14:dur="2000" advTm="6140"/>
    </mc:Choice>
    <mc:Fallback xmlns="">
      <p:transition spd="slow" advTm="6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microsoft.com/office/2006/metadata/properties"/>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2564</TotalTime>
  <Words>3461</Words>
  <Application>Microsoft Office PowerPoint</Application>
  <PresentationFormat>Widescreen</PresentationFormat>
  <Paragraphs>187</Paragraphs>
  <Slides>19</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 Is Collection Empty when Created</vt:lpstr>
      <vt:lpstr>Can objects be added to collection</vt:lpstr>
      <vt:lpstr>Does Popback() remove element</vt:lpstr>
      <vt:lpstr>Can array be zeroed</vt:lpstr>
      <vt:lpstr>Is index out of bounds thrown properly</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5 5</cp:lastModifiedBy>
  <cp:revision>49</cp:revision>
  <dcterms:created xsi:type="dcterms:W3CDTF">2020-08-19T17:59:24Z</dcterms:created>
  <dcterms:modified xsi:type="dcterms:W3CDTF">2024-06-30T20:00:13Z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